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9" r:id="rId3"/>
    <p:sldId id="287" r:id="rId4"/>
    <p:sldId id="274" r:id="rId5"/>
    <p:sldId id="257" r:id="rId6"/>
    <p:sldId id="294" r:id="rId7"/>
    <p:sldId id="258" r:id="rId8"/>
    <p:sldId id="295" r:id="rId9"/>
    <p:sldId id="259" r:id="rId10"/>
    <p:sldId id="260" r:id="rId11"/>
    <p:sldId id="276" r:id="rId12"/>
    <p:sldId id="275" r:id="rId13"/>
    <p:sldId id="262" r:id="rId14"/>
    <p:sldId id="277" r:id="rId15"/>
    <p:sldId id="263" r:id="rId16"/>
    <p:sldId id="278" r:id="rId17"/>
    <p:sldId id="264" r:id="rId18"/>
    <p:sldId id="290" r:id="rId19"/>
    <p:sldId id="265" r:id="rId20"/>
    <p:sldId id="279" r:id="rId21"/>
    <p:sldId id="266" r:id="rId22"/>
    <p:sldId id="291" r:id="rId23"/>
    <p:sldId id="280" r:id="rId24"/>
    <p:sldId id="281" r:id="rId25"/>
    <p:sldId id="268" r:id="rId26"/>
    <p:sldId id="292" r:id="rId27"/>
    <p:sldId id="269" r:id="rId28"/>
    <p:sldId id="282" r:id="rId29"/>
    <p:sldId id="270" r:id="rId30"/>
    <p:sldId id="293" r:id="rId31"/>
    <p:sldId id="271" r:id="rId32"/>
    <p:sldId id="283" r:id="rId33"/>
    <p:sldId id="272" r:id="rId34"/>
    <p:sldId id="284" r:id="rId35"/>
    <p:sldId id="285" r:id="rId36"/>
    <p:sldId id="296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5A43"/>
          </a:solidFill>
        </a:fill>
      </a:tcStyle>
    </a:wholeTbl>
    <a:band1H>
      <a:tcStyle>
        <a:tcBdr/>
        <a:fill>
          <a:solidFill>
            <a:srgbClr val="834633"/>
          </a:solidFill>
        </a:fill>
      </a:tcStyle>
    </a:band1H>
    <a:band1V>
      <a:tcStyle>
        <a:tcBdr/>
        <a:fill>
          <a:solidFill>
            <a:srgbClr val="834633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834633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834633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6C3929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wholeTbl>
    <a:band1H>
      <a:tcStyle>
        <a:tcBdr/>
        <a:fill>
          <a:solidFill>
            <a:srgbClr val="BC451B"/>
          </a:solidFill>
        </a:fill>
      </a:tcStyle>
    </a:band1H>
    <a:band2H>
      <a:tcStyle>
        <a:tcBdr/>
        <a:fill>
          <a:solidFill>
            <a:srgbClr val="BC451B"/>
          </a:solidFill>
        </a:fill>
      </a:tcStyle>
    </a:band2H>
    <a:band1V>
      <a:tcStyle>
        <a:tcBdr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band1V>
    <a:band2V>
      <a:tcStyle>
        <a:tcBdr/>
        <a:fill>
          <a:solidFill>
            <a:srgbClr val="BC451B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firstRow>
  </a:tblStyle>
  <a:tblStyle styleId="{125E5076-3810-47DD-B79F-674D7AD40C01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BC451B"/>
          </a:solidFill>
        </a:fill>
      </a:tcStyle>
    </a:wholeTbl>
    <a:band1H>
      <a:tcStyle>
        <a:tcBdr/>
        <a:fill>
          <a:solidFill>
            <a:srgbClr val="953513"/>
          </a:solidFill>
        </a:fill>
      </a:tcStyle>
    </a:band1H>
    <a:band1V>
      <a:tcStyle>
        <a:tcBdr/>
        <a:fill>
          <a:solidFill>
            <a:srgbClr val="953513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953513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953513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7C2B0E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775DCB02-9BB8-47FD-8907-85C794F793B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wholeTbl>
    <a:band1H>
      <a:tcStyle>
        <a:tcBdr/>
        <a:fill>
          <a:solidFill>
            <a:srgbClr val="AD9277"/>
          </a:solidFill>
        </a:fill>
      </a:tcStyle>
    </a:band1H>
    <a:band2H>
      <a:tcStyle>
        <a:tcBdr/>
        <a:fill>
          <a:solidFill>
            <a:srgbClr val="AD9277"/>
          </a:solidFill>
        </a:fill>
      </a:tcStyle>
    </a:band2H>
    <a:band1V>
      <a:tcStyle>
        <a:tcBdr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band1V>
    <a:band2V>
      <a:tcStyle>
        <a:tcBdr/>
        <a:fill>
          <a:solidFill>
            <a:srgbClr val="AD9277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0519B-C828-45D4-844F-4F26657D9999}" type="datetimeFigureOut">
              <a:rPr lang="en-IN" smtClean="0"/>
              <a:t>24-12-2025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4548B-B447-4B1E-B34C-19F8EF29E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030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4548B-B447-4B1E-B34C-19F8EF29E05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56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4548B-B447-4B1E-B34C-19F8EF29E05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283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AA553-F194-7438-4851-AF88B0B32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75604A-0A72-E44E-0608-56A787862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1703EF-20A5-D922-1F86-6C609AE0E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573D6-0CFD-E047-1CB5-8A61C608C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4548B-B447-4B1E-B34C-19F8EF29E05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6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4548B-B447-4B1E-B34C-19F8EF29E05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48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4548B-B447-4B1E-B34C-19F8EF29E05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25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E199-FE36-4B4C-84B2-47E8189055E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0694" y="1769537"/>
            <a:ext cx="9440037" cy="1828800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D2BB5-94F9-4610-9521-76D8B0AE65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0694" y="3598337"/>
            <a:ext cx="9440037" cy="1049868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15210-DA11-48F3-9ABD-1D04C1BA11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9C942-9EEA-4F74-8D9D-A26BC7D0CECB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D90C9-92F4-4FF1-B42A-E2A82FDD54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3E04B-2D6F-47FD-9D74-83AC360182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A7FA91-EB41-4103-B9A0-4450025393A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8674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Slate-V2-HD-panoPhotoInset.png">
            <a:extLst>
              <a:ext uri="{FF2B5EF4-FFF2-40B4-BE49-F238E27FC236}">
                <a16:creationId xmlns:a16="http://schemas.microsoft.com/office/drawing/2014/main" id="{25E2B064-70A4-4674-B7CE-56F05407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86" y="547807"/>
            <a:ext cx="10141802" cy="381680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3D1CA8-1D42-4287-A29A-E1CD372342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4565251"/>
            <a:ext cx="10355323" cy="543473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88415C8-4B83-4FE7-9429-C48D1D24F0B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69353" y="695008"/>
            <a:ext cx="9845344" cy="3525670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A66CAA-BC4C-4D76-A56C-31CBB0EFDD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5108725"/>
            <a:ext cx="10353760" cy="682471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1BBC289-5F1B-4A15-BE20-27E7E0BF9B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2FFDAD-CA3A-4220-8E92-137C77EFF8F2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F78F7BB-23CC-46AE-A2AA-55B3AF1969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29F7B99-ABFE-49D3-ABA5-066EE4855F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715E8F-9403-4A9F-8125-7BA37CE4240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72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6286-0F48-4C66-9F00-0D7044730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8432"/>
            <a:ext cx="10353760" cy="353434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07E0B78-1F04-4FCC-8883-8E9A9FA7CF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95183"/>
            <a:ext cx="10353760" cy="1501828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6CEC589-742A-4A81-B54D-D5CD1D9658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80E4F8-63CA-48EC-80C1-E439CBB71029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0974064-90D7-4A8D-8080-94CF255460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6C5FEDD-A2CB-4F33-B551-D0440B4BF0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01A9BE-E61C-41D3-8035-28001375517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163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A2CE-0914-40B6-A1D9-E75AD4CAE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C92C35E-C349-4304-A0F5-596916661A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532747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320BD-AE7C-4CA8-9148-2884565584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304355"/>
            <a:ext cx="10353760" cy="1489493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4498F-D99D-4935-A12C-8B0E2FC9FD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7CDD69-30BA-4CE9-82F7-443AF3DA57B8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64D08-4B87-4959-909C-70366FE6BE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32771-35E4-4502-BFA5-FC9A1E227A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923313-4448-4613-BC40-535E317DD05A}" type="slidenum">
              <a:t>‹#›</a:t>
            </a:fld>
            <a:endParaRPr lang="en-IN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85AB0DE-98F9-4094-96E7-93796F5E61DB}"/>
              </a:ext>
            </a:extLst>
          </p:cNvPr>
          <p:cNvSpPr txBox="1"/>
          <p:nvPr/>
        </p:nvSpPr>
        <p:spPr>
          <a:xfrm>
            <a:off x="990596" y="884791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sto MT"/>
              </a:rPr>
              <a:t>“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2E25BD93-9070-4D56-BF46-4BE67A1815A6}"/>
              </a:ext>
            </a:extLst>
          </p:cNvPr>
          <p:cNvSpPr txBox="1"/>
          <p:nvPr/>
        </p:nvSpPr>
        <p:spPr>
          <a:xfrm>
            <a:off x="10504718" y="2928256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sto M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829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8F6E-C9AC-4CEC-92CF-46BB7A6DC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2126940"/>
            <a:ext cx="10353760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C6A536B-0211-4F51-A442-E7A1A983C4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87" y="4650556"/>
            <a:ext cx="10352196" cy="1140640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A1224F4-7ABD-497F-A615-7D2AE313B0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08E45E-4465-418E-BFEE-FCCDD127A252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D371CF6-7C94-4D5B-BDA8-8F1CA37DC8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9A916F-1F15-45E7-86E5-EFAE3BD86E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D04549-D3B4-42AE-BEF3-9981F70A923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946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D74F-6BAF-4805-B2AF-26CE6FF327F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921E8-ECDB-4437-B6FE-7C8A07CB1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1885950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9AB95-24F3-4DE1-9E57-3429A63DB1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571749"/>
            <a:ext cx="3300984" cy="321944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C1790-BAC3-4287-BC9A-2F64BAD90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6708" y="1885950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69A2BEA-3A88-4F31-95BB-00464562F7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2571749"/>
            <a:ext cx="3300984" cy="321944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7B2BF48-25DA-4AA8-B460-2C8C441CD2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1885950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D04213-E7A2-463F-A123-57406E5E34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2571749"/>
            <a:ext cx="3300984" cy="321944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7E43A4A-0DD1-4106-B900-D7C7E61E6E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95E0A3-066D-4B55-9D75-9CDF16776ADB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E20E608-546A-4388-8FEE-29552BF984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1351B28-68CD-4D6E-B13A-66673684E6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090C16-3CB7-424C-9A11-08AF00A6663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1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61BB4E80-D392-42E8-A33A-606BC7EC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9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35" descr="Slate-V2-HD-3colPhotoInset.png">
            <a:extLst>
              <a:ext uri="{FF2B5EF4-FFF2-40B4-BE49-F238E27FC236}">
                <a16:creationId xmlns:a16="http://schemas.microsoft.com/office/drawing/2014/main" id="{154DD8C3-9E8C-4DCF-AAC0-1EA2E05D3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96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Picture 36" descr="Slate-V2-HD-3colPhotoInset.png">
            <a:extLst>
              <a:ext uri="{FF2B5EF4-FFF2-40B4-BE49-F238E27FC236}">
                <a16:creationId xmlns:a16="http://schemas.microsoft.com/office/drawing/2014/main" id="{694FCC39-44A1-4956-B671-77DF9AF5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50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1CC4F2-C2E2-440F-A4A5-6950E84EEE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E9FC13-DE5D-4A5B-90D0-1A4B8210E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D429A6-C936-4B4B-A7B5-8951592301F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8102" y="1938921"/>
            <a:ext cx="3092363" cy="1602952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C987B06-07CB-4A3E-85BA-468BE456F0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480367"/>
            <a:ext cx="3300984" cy="131082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9372B47-4985-4723-A9D5-D221A5C2B6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278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276542B-7DB7-4CD8-B39B-346B3C1CD02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45738" y="1939094"/>
            <a:ext cx="3092363" cy="160816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8E55C7-A99A-40A0-A113-1F4AEDD351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4480367"/>
            <a:ext cx="3300984" cy="131082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875AA07-9185-4C8B-A4F4-9D7A43503F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700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2E702A5-77A3-487B-B016-BB9780CB2A0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75697" y="1934431"/>
            <a:ext cx="3092363" cy="1607295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A15E50-7A72-4F20-A267-AA05F6E1EF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4480367"/>
            <a:ext cx="3300984" cy="131083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CDBAEBC6-4C65-4652-A28B-7208F73886B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DA0569-E399-4B67-AFF1-0BAB7CCE8ACF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CBE251B-0BD4-4BB2-99B4-1AE7E8FF68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40D6A6B2-D3B4-4F2A-9B97-ABA32B49D7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0C13ED-0C0F-4FC0-8FA7-F55E7BF564C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416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013E-960F-4A1F-AB2F-24172DC020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FC231-D2BA-41DD-AA03-36155D8099A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CC02C-2C78-43D7-A393-F58D990878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FB37F0-D214-4B9D-B9F4-5EFACA5BCA9A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40FDA-C82A-4763-B645-0942528C94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3A50-E5FD-4281-A40E-3C7055C341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EFCAC2-6A1E-4A6B-B8E9-F7CFE2614FD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36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75F6-2B7A-414A-986D-FF13F21B192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983065" y="609603"/>
            <a:ext cx="2284491" cy="5181603"/>
          </a:xfrm>
        </p:spPr>
        <p:txBody>
          <a:bodyPr vert="eaVert" anchorCtr="0"/>
          <a:lstStyle>
            <a:lvl1pPr algn="l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F3160-449E-48F8-8AEC-72404F999D3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13796" y="609603"/>
            <a:ext cx="7916875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1F6B9-98D5-423B-9ACF-33378D148B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733867-E7CA-41CF-BB77-40C29A5F3E8D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5051-2AE3-4C21-B1BA-28BCD4018C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53C5-D49F-4DF7-9F5B-7FE081ECC5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9F55C3-A86A-45B1-8D11-CDCC41F151B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78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498B-0769-475C-A635-EC6E814123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6C62-37DF-4241-A0A6-5C1FB746576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8168-28B9-4087-92BE-C718D1C9F80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09968D-E5B1-444C-8F50-23821AAC1E02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7BE74-9B18-4679-B146-011FAB7FAC5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5AFA7-724B-4867-B27A-63BA867E70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54DA61-9D89-4629-9158-1DB9D87CDC8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90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2386E-1AFD-4C70-956B-B8CCEE468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1761070"/>
            <a:ext cx="9590547" cy="182880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D5563-4444-49A6-B7E6-9F55AC545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3589879"/>
            <a:ext cx="9590547" cy="1507050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2DD5A-2E5D-4099-AC5A-6FF1A1104F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D0DAC6-8FDB-4A31-A646-E9B4AF56470F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96175-94C5-414F-8FE0-9F971A8465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7A77C-C397-4ADC-9AB5-7E1EF7F6A0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F30DF9-0408-4BDB-B4A0-2D4684C4CA4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10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43B3-DB77-4B49-BF5A-C043E0E49A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DC15F-D5E4-4069-AB32-6715FAC71C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1732449"/>
            <a:ext cx="5060499" cy="40587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82BB0-34FC-4825-813E-2FE75B0FD6C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02896" y="1732449"/>
            <a:ext cx="5064660" cy="40587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E214-D5E0-4442-BC05-6624327E37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812CEA-688F-4905-B576-DB80E0218FAD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4B58E-E262-42FD-9792-16B04D550D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1CCEE-389F-43F2-8D7D-838B3DE939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21154A-805A-43BD-96F9-214F66C0E50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2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Slate-V2-HD-compPhotoInset.png">
            <a:extLst>
              <a:ext uri="{FF2B5EF4-FFF2-40B4-BE49-F238E27FC236}">
                <a16:creationId xmlns:a16="http://schemas.microsoft.com/office/drawing/2014/main" id="{9AC41B32-4761-482B-92EE-570A32E5F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1734507"/>
            <a:ext cx="5089074" cy="414876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20" descr="Slate-V2-HD-compPhotoInset.png">
            <a:extLst>
              <a:ext uri="{FF2B5EF4-FFF2-40B4-BE49-F238E27FC236}">
                <a16:creationId xmlns:a16="http://schemas.microsoft.com/office/drawing/2014/main" id="{C6869577-30C9-45B0-B69E-B6F9EE3B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81" y="1734507"/>
            <a:ext cx="5089074" cy="4148769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1C3FFD-568A-4CD0-A27C-6BE3E308B7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930DF2E-192C-4D46-AF65-9635D5504E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67" y="1835255"/>
            <a:ext cx="4876339" cy="544881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2451D33-A786-49FC-A5A2-95D2EEC4A10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05867" y="2380137"/>
            <a:ext cx="4876339" cy="3411059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A25BC2C-108E-4967-AA52-1FED0507F0F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94967" y="1835255"/>
            <a:ext cx="4895331" cy="544881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0E42B01-25D4-4593-89EF-A18AE46336F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94967" y="2380137"/>
            <a:ext cx="4895331" cy="3411059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CF2B7726-309F-4595-8C3A-BD945F967C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A85B0C-FCFE-484B-8C2E-19FC5C7D7D3B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3970695-B1DA-4CA4-B529-1254C6C5DE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390AF6BD-422E-4903-9BAC-70C90C8569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9C7833-B296-4CF4-B839-FAD46DF1BB93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26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2E86-582D-4496-BEED-E6EAA95FBE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0A4A9-AFC0-4BE5-8A6E-E26377C8C7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F22567-0D21-4DDD-98F8-1C5FF6470EB2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C108C-91CB-463A-B13D-DBC1945C61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A129C-2CEB-4DD4-9DF3-31DE8A6328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BBF3AB-3CDF-419D-AD69-F6CC425A531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46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BED59-70C1-4575-A4F8-946CFD4DFE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308499-D14A-47CA-A76F-74A8884096FB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52A72-9F78-4D2F-A04A-27CDBF9583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A3066-BB47-445C-A564-2D3EC14FFB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4A792C-1F4C-47E5-965D-9E8902D418A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31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BB61-BFB5-451E-9C42-C78606F1ED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3706886" cy="1821914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C939C-5F6E-4686-AD6A-F6F1C8F3350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55628" y="609603"/>
            <a:ext cx="6411928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02C0E-5CB9-41D2-945C-23D81FB491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431517"/>
            <a:ext cx="3706886" cy="3359679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0233E-C785-4A41-9811-1DFCA422FE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7B4C68-5FBE-4C13-A9AC-0AF9B79FB1BC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FE7EC-5891-4B0F-9F60-68AAF66C2C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B4365-B739-403B-9C0E-EDFEC22627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ABBAA8-8DD7-4228-9F4A-11B1D8A313D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06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Slate-V2-HD-vertPhotoInset.png">
            <a:extLst>
              <a:ext uri="{FF2B5EF4-FFF2-40B4-BE49-F238E27FC236}">
                <a16:creationId xmlns:a16="http://schemas.microsoft.com/office/drawing/2014/main" id="{1EB97BDB-4309-4E62-A6C1-4183000C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65" y="609603"/>
            <a:ext cx="3584164" cy="520482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56A679-9420-4F6B-8CD8-7E6ED89F3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923"/>
            <a:ext cx="5934949" cy="1829339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6E5149C-C952-4E22-B209-A68593E05EE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42548" y="763697"/>
            <a:ext cx="3275746" cy="491282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E09BCB-DAB3-4F69-8417-075F7BD3607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439262"/>
            <a:ext cx="5934949" cy="3376138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1BC0F91-A94A-4388-9AC6-91C7C88E17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B76DD2-57DB-489B-A2A8-1EFC8A210D71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38F9D93-B2B2-4C86-B151-F3397C71E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8F4376E-11D3-463B-BE33-A20A7C76E9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CD14A9-8199-47D7-A904-B8F876C4E27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69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DB3C0-1428-4C73-AA95-B62238108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7E24E-9A4A-4128-A975-8A3AE877C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6" y="1732449"/>
            <a:ext cx="10353760" cy="4058747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19BE7-2263-4128-8984-60D69CF4183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78738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</a:defRPr>
            </a:lvl1pPr>
          </a:lstStyle>
          <a:p>
            <a:pPr lvl="0"/>
            <a:fld id="{FE0C890B-FD92-4AA5-842A-B1EA0A4474AB}" type="datetime1">
              <a:rPr lang="en-IN"/>
              <a:pPr lvl="0"/>
              <a:t>24-12-2025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EDEA-3A40-4AA0-B5AF-002A6882F52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13796" y="5883277"/>
            <a:ext cx="667286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D8503-9EC6-4085-BD7A-2B604D6C7DD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75354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</a:defRPr>
            </a:lvl1pPr>
          </a:lstStyle>
          <a:p>
            <a:pPr lvl="0"/>
            <a:fld id="{A32B0C3D-547B-4F8C-BC2C-2BC73176C5C7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ctr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0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  <a:cs typeface="Trebuchet MS"/>
        </a:defRPr>
      </a:lvl1pPr>
    </p:titleStyle>
    <p:bodyStyle>
      <a:lvl1pPr marL="342900" marR="0" lvl="0" indent="-306003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DADADA"/>
        </a:buClr>
        <a:buSzPct val="70000"/>
        <a:buFont typeface="Wingdings 2"/>
        <a:buChar char=""/>
        <a:tabLst/>
        <a:defRPr lang="en-US" sz="20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1pPr>
      <a:lvl2pPr marL="719998" marR="0" lvl="1" indent="-270004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DADADA"/>
        </a:buClr>
        <a:buSzPct val="70000"/>
        <a:buFont typeface="Wingdings 2"/>
        <a:buChar char=""/>
        <a:tabLst/>
        <a:defRPr lang="en-US" sz="18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2pPr>
      <a:lvl3pPr marL="1026002" marR="0" lvl="2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DADADA"/>
        </a:buClr>
        <a:buSzPct val="70000"/>
        <a:buFont typeface="Wingdings 2"/>
        <a:buChar char=""/>
        <a:tabLst/>
        <a:defRPr lang="en-US" sz="16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3pPr>
      <a:lvl4pPr marL="1386001" marR="0" lvl="3" indent="-215999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DADADA"/>
        </a:buClr>
        <a:buSzPct val="70000"/>
        <a:buFont typeface="Wingdings 2"/>
        <a:buChar char=""/>
        <a:tabLst/>
        <a:defRPr lang="en-US" sz="14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4pPr>
      <a:lvl5pPr marL="1674001" marR="0" lvl="4" indent="-215999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DADADA"/>
        </a:buClr>
        <a:buSzPct val="70000"/>
        <a:buFont typeface="Wingdings 2"/>
        <a:buChar char=""/>
        <a:tabLst/>
        <a:defRPr lang="en-US" sz="14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rec.com/share/tvd5xVmEUn" TargetMode="External"/><Relationship Id="rId2" Type="http://schemas.openxmlformats.org/officeDocument/2006/relationships/hyperlink" Target="https://screenrec.com/share/5ntAET3Im8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522D-4471-4636-A922-514F63034F1A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u="sng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Logistics </a:t>
            </a:r>
            <a:r>
              <a:rPr lang="en-US" u="sng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u="sng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Delivery Routes </a:t>
            </a:r>
            <a:r>
              <a:rPr lang="en-US" i="1" u="sng" dirty="0">
                <a:solidFill>
                  <a:srgbClr val="262626"/>
                </a:solidFill>
              </a:rPr>
              <a:t>– </a:t>
            </a:r>
            <a:r>
              <a:rPr lang="en-US" u="sng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FEDX   </a:t>
            </a:r>
            <a:r>
              <a:rPr lang="en-US" i="1" u="sng" dirty="0">
                <a:solidFill>
                  <a:srgbClr val="262626"/>
                </a:solidFill>
              </a:rPr>
              <a:t>    </a:t>
            </a:r>
            <a:endParaRPr lang="en-IN" b="1" u="sng" dirty="0">
              <a:solidFill>
                <a:schemeClr val="accent2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D11E0-4757-4717-A93E-17198A62CF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u="sng" dirty="0">
                <a:solidFill>
                  <a:srgbClr val="262626"/>
                </a:solidFill>
              </a:rPr>
              <a:t>Using SQL</a:t>
            </a:r>
            <a:endParaRPr lang="en-IN" u="sng" dirty="0">
              <a:solidFill>
                <a:srgbClr val="26262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945B9-189F-48CA-90AC-A616DCAE8B10}"/>
              </a:ext>
            </a:extLst>
          </p:cNvPr>
          <p:cNvSpPr txBox="1"/>
          <p:nvPr/>
        </p:nvSpPr>
        <p:spPr>
          <a:xfrm>
            <a:off x="599090" y="5080296"/>
            <a:ext cx="8422017" cy="1754326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Name: </a:t>
            </a:r>
            <a:r>
              <a:rPr lang="en-IN" b="1" u="sng" dirty="0">
                <a:solidFill>
                  <a:srgbClr val="262626"/>
                </a:solidFill>
                <a:latin typeface="Calisto MT"/>
              </a:rPr>
              <a:t>Sarthak </a:t>
            </a:r>
            <a:r>
              <a:rPr lang="en-IN" b="1" u="sng" dirty="0" err="1">
                <a:solidFill>
                  <a:srgbClr val="262626"/>
                </a:solidFill>
                <a:latin typeface="Calisto MT"/>
              </a:rPr>
              <a:t>Ghodmare</a:t>
            </a:r>
            <a:br>
              <a:rPr lang="en-IN" sz="1800" b="1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</a:br>
            <a:r>
              <a:rPr lang="en-IN" sz="1800" b="1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Date  : </a:t>
            </a:r>
            <a:r>
              <a:rPr lang="en-IN" sz="1800" b="1" i="0" u="sng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December 2025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Tools used : </a:t>
            </a:r>
            <a:r>
              <a:rPr lang="en-IN" sz="1800" b="1" i="0" u="sng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SQL Workbench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262626"/>
                </a:solidFill>
                <a:latin typeface="Calisto MT"/>
              </a:rPr>
              <a:t>Project Video Link:</a:t>
            </a:r>
            <a:endParaRPr lang="en-IN" b="1" dirty="0">
              <a:solidFill>
                <a:srgbClr val="262626"/>
              </a:solidFill>
              <a:latin typeface="Calisto MT"/>
              <a:hlinkClick r:id="rId2"/>
            </a:endParaRP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i="0" u="none" strike="noStrike" kern="1200" cap="none" spc="0" baseline="0" dirty="0" err="1">
                <a:solidFill>
                  <a:srgbClr val="262626"/>
                </a:solidFill>
                <a:uFillTx/>
                <a:latin typeface="Calisto MT"/>
              </a:rPr>
              <a:t>Vedio</a:t>
            </a:r>
            <a:r>
              <a:rPr lang="en-IN" b="1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 1: </a:t>
            </a:r>
            <a:r>
              <a:rPr lang="en-IN" b="1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  <a:hlinkClick r:id="rId2"/>
              </a:rPr>
              <a:t>https://screenrec.com/share/5ntAET3Im8</a:t>
            </a:r>
            <a:endParaRPr lang="en-IN" b="1" i="0" u="none" strike="noStrike" kern="1200" cap="none" spc="0" baseline="0" dirty="0">
              <a:solidFill>
                <a:srgbClr val="262626"/>
              </a:solidFill>
              <a:uFillTx/>
              <a:latin typeface="Calisto MT"/>
            </a:endParaRP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 err="1">
                <a:solidFill>
                  <a:srgbClr val="262626"/>
                </a:solidFill>
                <a:latin typeface="Calisto MT"/>
              </a:rPr>
              <a:t>Vedio</a:t>
            </a:r>
            <a:r>
              <a:rPr lang="en-IN" b="1" dirty="0">
                <a:solidFill>
                  <a:srgbClr val="262626"/>
                </a:solidFill>
                <a:latin typeface="Calisto MT"/>
              </a:rPr>
              <a:t> 2: </a:t>
            </a:r>
            <a:r>
              <a:rPr lang="en-IN" b="1" dirty="0">
                <a:solidFill>
                  <a:srgbClr val="262626"/>
                </a:solidFill>
                <a:latin typeface="Calisto MT"/>
                <a:hlinkClick r:id="rId3"/>
              </a:rPr>
              <a:t>https://screenrec.com/share/tvd5xVmEUn</a:t>
            </a:r>
            <a:endParaRPr lang="en-IN" b="1" i="0" u="none" strike="noStrike" kern="1200" cap="none" spc="0" baseline="0" dirty="0">
              <a:solidFill>
                <a:srgbClr val="262626"/>
              </a:solidFill>
              <a:uFillTx/>
              <a:latin typeface="Calisto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15A2-B6CC-4BE2-B692-D6EB3FB59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Delay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2E858-945F-479B-A892-A9D4A176F60A}"/>
              </a:ext>
            </a:extLst>
          </p:cNvPr>
          <p:cNvSpPr/>
          <p:nvPr/>
        </p:nvSpPr>
        <p:spPr>
          <a:xfrm>
            <a:off x="228600" y="584626"/>
            <a:ext cx="5810002" cy="83099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Calculate delivery delay (in hours) for each shipment using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Delivery_Date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Pickup_Date</a:t>
            </a:r>
            <a:endParaRPr lang="en-US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0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28">
            <a:extLst>
              <a:ext uri="{FF2B5EF4-FFF2-40B4-BE49-F238E27FC236}">
                <a16:creationId xmlns:a16="http://schemas.microsoft.com/office/drawing/2014/main" id="{CCCB5013-7FC6-4DAB-A898-D1960DFD8834}"/>
              </a:ext>
            </a:extLst>
          </p:cNvPr>
          <p:cNvCxnSpPr/>
          <p:nvPr/>
        </p:nvCxnSpPr>
        <p:spPr>
          <a:xfrm>
            <a:off x="6096003" y="542925"/>
            <a:ext cx="57396" cy="6368174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D51EDF98-4522-4DB0-B8AA-4481F6D1AB19}"/>
              </a:ext>
            </a:extLst>
          </p:cNvPr>
          <p:cNvSpPr/>
          <p:nvPr/>
        </p:nvSpPr>
        <p:spPr>
          <a:xfrm>
            <a:off x="239783" y="5585246"/>
            <a:ext cx="4700079" cy="83099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hangingPunct="0"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/>
              <a:t>Delivery delay is calculated by finding the </a:t>
            </a:r>
            <a:r>
              <a:rPr lang="en-US" sz="1600" b="1" dirty="0"/>
              <a:t>time difference (in hours) between Pickup Date and Delivery Date</a:t>
            </a:r>
            <a:r>
              <a:rPr lang="en-US" sz="1600" dirty="0"/>
              <a:t> for each shipment.	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8963D6F-2D5E-4B25-815F-20BC7420965F}"/>
              </a:ext>
            </a:extLst>
          </p:cNvPr>
          <p:cNvSpPr/>
          <p:nvPr/>
        </p:nvSpPr>
        <p:spPr>
          <a:xfrm>
            <a:off x="6496053" y="632203"/>
            <a:ext cx="5695953" cy="58477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SQL window functions to rank shipments by delay within each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Warehouse_ID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8D346F-C714-4E23-797A-2E9ACA57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29" y="1587062"/>
            <a:ext cx="5464013" cy="3640068"/>
          </a:xfrm>
          <a:prstGeom prst="rect">
            <a:avLst/>
          </a:prstGeom>
        </p:spPr>
      </p:pic>
      <p:pic>
        <p:nvPicPr>
          <p:cNvPr id="14" name="Picture 13" descr="A screenshot of a computer">
            <a:extLst>
              <a:ext uri="{FF2B5EF4-FFF2-40B4-BE49-F238E27FC236}">
                <a16:creationId xmlns:a16="http://schemas.microsoft.com/office/drawing/2014/main" id="{63D5236F-47BF-1FDC-CC9E-74BED793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90" y="1713185"/>
            <a:ext cx="5662151" cy="3363311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F44E7BF-38F8-41BE-A7AB-1692650B6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085" y="5227130"/>
            <a:ext cx="518972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Shipments are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ranked within each warehouse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delivery delay,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 1 showing the highest delay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Warehouse W001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 few shipments have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high delays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uneven delivery performance.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087D-34B5-4899-A629-9C0FA7DD24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Delay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1EF1A0-9127-4025-A4C7-7D447048C96D}"/>
              </a:ext>
            </a:extLst>
          </p:cNvPr>
          <p:cNvSpPr/>
          <p:nvPr/>
        </p:nvSpPr>
        <p:spPr>
          <a:xfrm>
            <a:off x="731688" y="531263"/>
            <a:ext cx="7298216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Find</a:t>
            </a:r>
            <a:r>
              <a:rPr lang="en-US" b="0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Top 10 delayed routes based on average delay hours.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8ACA47C-DD8A-4C73-B67A-53CA6A064171}"/>
              </a:ext>
            </a:extLst>
          </p:cNvPr>
          <p:cNvSpPr/>
          <p:nvPr/>
        </p:nvSpPr>
        <p:spPr>
          <a:xfrm>
            <a:off x="483318" y="5111019"/>
            <a:ext cx="10111110" cy="1200329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Arial" pitchFamily="34"/>
              </a:rPr>
              <a:t>Findings :</a:t>
            </a:r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/>
              <a:t>1.Dubai → Shanghai</a:t>
            </a:r>
            <a:r>
              <a:rPr lang="en-US" dirty="0"/>
              <a:t> is the </a:t>
            </a:r>
            <a:r>
              <a:rPr lang="en-US" b="1" dirty="0"/>
              <a:t>most delayed route</a:t>
            </a:r>
            <a:r>
              <a:rPr lang="en-US" dirty="0"/>
              <a:t>, with the highest average delay hours</a:t>
            </a:r>
            <a:r>
              <a:rPr lang="en-US" b="1" dirty="0"/>
              <a:t>(41.04)</a:t>
            </a:r>
            <a:r>
              <a:rPr lang="en-US" dirty="0"/>
              <a:t>.</a:t>
            </a:r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Arial" pitchFamily="34"/>
              </a:rPr>
              <a:t>2</a:t>
            </a:r>
            <a: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Arial" pitchFamily="34"/>
              </a:rPr>
              <a:t>.</a:t>
            </a:r>
            <a:r>
              <a:rPr lang="en-US" dirty="0"/>
              <a:t> Most of the </a:t>
            </a:r>
            <a:r>
              <a:rPr lang="en-US" b="1" dirty="0"/>
              <a:t>top 10 delayed routes are in the Asia–Pacific region</a:t>
            </a:r>
            <a:r>
              <a:rPr lang="en-US" dirty="0"/>
              <a:t>, showing heavy traffic and customs delays</a:t>
            </a:r>
            <a:endParaRPr lang="en-US" b="0" i="0" u="none" strike="noStrike" kern="1200" cap="none" spc="0" baseline="0" dirty="0">
              <a:solidFill>
                <a:srgbClr val="0D0D0D"/>
              </a:solidFill>
              <a:uFillTx/>
              <a:latin typeface="Arial" pitchFamily="34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F6A0C7-1703-4F8C-BA73-BCDD3F2B0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8" y="1020795"/>
            <a:ext cx="6443274" cy="382557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9AECA-103D-5698-C38F-3366D70A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57" y="990389"/>
            <a:ext cx="4359018" cy="35816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9872FB5-565E-4BB5-A350-75E61259F481}"/>
              </a:ext>
            </a:extLst>
          </p:cNvPr>
          <p:cNvSpPr/>
          <p:nvPr/>
        </p:nvSpPr>
        <p:spPr>
          <a:xfrm>
            <a:off x="720170" y="730757"/>
            <a:ext cx="7845761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4. Average delay per </a:t>
            </a:r>
            <a:r>
              <a:rPr lang="en-US" b="1" i="0" u="sng" strike="noStrike" kern="1200" cap="none" spc="0" baseline="0" dirty="0" err="1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Delivery_Type</a:t>
            </a: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(Express vs Standard)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4E2BDB91-C55D-4113-BB15-1667CBF79ED8}"/>
              </a:ext>
            </a:extLst>
          </p:cNvPr>
          <p:cNvSpPr/>
          <p:nvPr/>
        </p:nvSpPr>
        <p:spPr>
          <a:xfrm>
            <a:off x="400044" y="5097285"/>
            <a:ext cx="11161335" cy="1200329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0D0D0D"/>
                </a:solidFill>
                <a:latin typeface="Arial" pitchFamily="34"/>
              </a:rPr>
              <a:t>Findings :</a:t>
            </a:r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/>
              <a:t>1. Express delivery has a higher average delay (23 hours)</a:t>
            </a:r>
            <a:r>
              <a:rPr lang="en-US" dirty="0"/>
              <a:t> compared to </a:t>
            </a:r>
            <a:r>
              <a:rPr lang="en-US" b="1" dirty="0"/>
              <a:t>Standard delivery (21 hours)</a:t>
            </a:r>
            <a:r>
              <a:rPr lang="en-US" dirty="0"/>
              <a:t>.</a:t>
            </a:r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0D0D0D"/>
                </a:solidFill>
                <a:latin typeface="Arial" pitchFamily="34"/>
              </a:rPr>
              <a:t>2</a:t>
            </a:r>
            <a:r>
              <a:rPr lang="en-US" dirty="0">
                <a:solidFill>
                  <a:srgbClr val="0D0D0D"/>
                </a:solidFill>
                <a:latin typeface="Arial" pitchFamily="34"/>
              </a:rPr>
              <a:t>.</a:t>
            </a:r>
            <a:r>
              <a:rPr lang="en-US" dirty="0"/>
              <a:t> This shows that </a:t>
            </a:r>
            <a:r>
              <a:rPr lang="en-US" b="1" dirty="0"/>
              <a:t>Express shipments are more affected by delays</a:t>
            </a:r>
            <a:r>
              <a:rPr lang="en-US" dirty="0"/>
              <a:t>, possibly due to tighter delivery timelines.</a:t>
            </a:r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0D0D0D"/>
                </a:solidFill>
                <a:latin typeface="Arial" pitchFamily="34"/>
              </a:rPr>
              <a:t>3.</a:t>
            </a:r>
            <a:r>
              <a:rPr lang="en-US" b="1" dirty="0"/>
              <a:t> Standard delivery is slightly more reliable</a:t>
            </a:r>
            <a:r>
              <a:rPr lang="en-US" dirty="0"/>
              <a:t> in terms of average delay.</a:t>
            </a:r>
            <a:endParaRPr lang="en-US" b="1" dirty="0">
              <a:solidFill>
                <a:srgbClr val="0D0D0D"/>
              </a:solidFill>
              <a:latin typeface="Arial" pitchFamily="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B64820-DAB7-43B9-A6B3-620540AA61F9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Delay Analysis</a:t>
            </a:r>
            <a:r>
              <a:rPr lang="en-US" sz="2400" b="1" i="0" u="none" strike="noStrike" kern="1200" cap="none" spc="0" baseline="0" dirty="0">
                <a:solidFill>
                  <a:srgbClr val="002060"/>
                </a:solidFill>
                <a:uFillTx/>
                <a:latin typeface="Calisto MT"/>
                <a:cs typeface="Trebuchet MS"/>
              </a:rPr>
              <a:t> </a:t>
            </a:r>
            <a:endParaRPr lang="en-IN" sz="2400" b="1" i="0" u="none" strike="noStrike" kern="1200" cap="none" spc="0" baseline="0" dirty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C04148-C5DF-1899-56DE-AB98CD30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" y="1600200"/>
            <a:ext cx="4598064" cy="3381703"/>
          </a:xfrm>
          <a:prstGeom prst="rect">
            <a:avLst/>
          </a:prstGeom>
        </p:spPr>
      </p:pic>
      <p:pic>
        <p:nvPicPr>
          <p:cNvPr id="5" name="Picture 4" descr="A graph of a number of blue rectangular objects&#10;&#10;AI-generated content may be incorrect.">
            <a:extLst>
              <a:ext uri="{FF2B5EF4-FFF2-40B4-BE49-F238E27FC236}">
                <a16:creationId xmlns:a16="http://schemas.microsoft.com/office/drawing/2014/main" id="{83651F98-B5BD-4C29-4D8F-329379F8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57" y="1425766"/>
            <a:ext cx="4749373" cy="34405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FA60-53A5-4C16-8266-969D78E3A26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3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Transit Time per Route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8A13E2-ABBA-4D75-912C-17464CFF4E6F}"/>
              </a:ext>
            </a:extLst>
          </p:cNvPr>
          <p:cNvSpPr/>
          <p:nvPr/>
        </p:nvSpPr>
        <p:spPr>
          <a:xfrm>
            <a:off x="286006" y="569800"/>
            <a:ext cx="5695953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Average transit time (in hours) across all shipments.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97F998F-539F-489B-8752-220F39339AF3}"/>
              </a:ext>
            </a:extLst>
          </p:cNvPr>
          <p:cNvSpPr/>
          <p:nvPr/>
        </p:nvSpPr>
        <p:spPr>
          <a:xfrm>
            <a:off x="0" y="4936236"/>
            <a:ext cx="12276084" cy="2000548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0D0D0D"/>
                </a:solidFill>
                <a:latin typeface="Arial" pitchFamily="34"/>
              </a:rPr>
              <a:t>Findings :</a:t>
            </a:r>
          </a:p>
          <a:p>
            <a:pPr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/>
              <a:t>1. </a:t>
            </a:r>
            <a:r>
              <a:rPr lang="en-US" b="1" dirty="0"/>
              <a:t>Paris → Toronto</a:t>
            </a:r>
            <a:r>
              <a:rPr lang="en-US" dirty="0"/>
              <a:t> has the </a:t>
            </a:r>
            <a:r>
              <a:rPr lang="en-US" b="1" dirty="0"/>
              <a:t>highest average transit time</a:t>
            </a:r>
            <a:r>
              <a:rPr lang="en-US" dirty="0"/>
              <a:t> at </a:t>
            </a:r>
            <a:r>
              <a:rPr lang="en-US" b="1" dirty="0"/>
              <a:t>49.1 hours</a:t>
            </a:r>
            <a:r>
              <a:rPr lang="en-US" dirty="0"/>
              <a:t>, making it the slowest route But  </a:t>
            </a:r>
            <a:r>
              <a:rPr lang="en-US" dirty="0" err="1"/>
              <a:t>shipment_count</a:t>
            </a:r>
            <a:r>
              <a:rPr lang="en-US" dirty="0"/>
              <a:t> is 49..</a:t>
            </a:r>
            <a:r>
              <a:rPr lang="en-US" sz="1600" dirty="0"/>
              <a:t>.</a:t>
            </a:r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0D0D0D"/>
                </a:solidFill>
                <a:latin typeface="Arial" pitchFamily="34"/>
              </a:rPr>
              <a:t>2</a:t>
            </a:r>
            <a:r>
              <a:rPr lang="en-US" sz="1600" dirty="0">
                <a:solidFill>
                  <a:srgbClr val="0D0D0D"/>
                </a:solidFill>
                <a:latin typeface="Arial" pitchFamily="34"/>
              </a:rPr>
              <a:t>.</a:t>
            </a:r>
            <a:r>
              <a:rPr lang="en-US" sz="1600" dirty="0"/>
              <a:t> </a:t>
            </a:r>
            <a:r>
              <a:rPr lang="en-US" b="1" dirty="0"/>
              <a:t>Madrid → Mexico City</a:t>
            </a:r>
            <a:r>
              <a:rPr lang="en-US" dirty="0"/>
              <a:t> and </a:t>
            </a:r>
            <a:r>
              <a:rPr lang="en-US" b="1" dirty="0"/>
              <a:t>São Paulo → Memphis</a:t>
            </a:r>
            <a:r>
              <a:rPr lang="en-US" dirty="0"/>
              <a:t> also show </a:t>
            </a:r>
            <a:r>
              <a:rPr lang="en-US" b="1" dirty="0"/>
              <a:t>long transit times(45.1 hours)</a:t>
            </a:r>
            <a:r>
              <a:rPr lang="en-US" dirty="0"/>
              <a:t>, indicating delays on long-distance routes But  </a:t>
            </a:r>
            <a:r>
              <a:rPr lang="en-US" dirty="0" err="1"/>
              <a:t>shipment_count</a:t>
            </a:r>
            <a:r>
              <a:rPr lang="en-US" dirty="0"/>
              <a:t> is 53.</a:t>
            </a:r>
            <a:endParaRPr lang="en-US" sz="1600" dirty="0"/>
          </a:p>
          <a:p>
            <a:pPr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0D0D0D"/>
                </a:solidFill>
                <a:latin typeface="Arial" pitchFamily="34"/>
              </a:rPr>
              <a:t>3.</a:t>
            </a:r>
            <a:r>
              <a:rPr lang="en-US" sz="1600" b="1" dirty="0"/>
              <a:t> </a:t>
            </a:r>
            <a:r>
              <a:rPr lang="en-US" b="1" dirty="0"/>
              <a:t>Amsterdam → </a:t>
            </a:r>
            <a:r>
              <a:rPr lang="en-US" b="1" dirty="0" err="1"/>
              <a:t>IStanbul</a:t>
            </a:r>
            <a:r>
              <a:rPr lang="en-US" dirty="0"/>
              <a:t> has the </a:t>
            </a:r>
            <a:r>
              <a:rPr lang="en-US" b="1" dirty="0"/>
              <a:t>lowest average transit time (11.5hours)</a:t>
            </a:r>
            <a:r>
              <a:rPr lang="en-US" dirty="0"/>
              <a:t>, showing comparatively better route </a:t>
            </a:r>
            <a:r>
              <a:rPr lang="en-US" dirty="0" err="1"/>
              <a:t>efficiencyBut</a:t>
            </a:r>
            <a:r>
              <a:rPr lang="en-US" dirty="0"/>
              <a:t>  </a:t>
            </a:r>
            <a:r>
              <a:rPr lang="en-US" dirty="0" err="1"/>
              <a:t>shipment_count</a:t>
            </a:r>
            <a:r>
              <a:rPr lang="en-US" dirty="0"/>
              <a:t> is 56.</a:t>
            </a:r>
            <a:endParaRPr lang="en-US" sz="1600" dirty="0"/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1" dirty="0">
              <a:solidFill>
                <a:srgbClr val="0D0D0D"/>
              </a:solidFill>
              <a:latin typeface="Arial" pitchFamily="34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D59BB0-DF2B-28B5-9344-71B2D654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5" y="952606"/>
            <a:ext cx="5879743" cy="3954768"/>
          </a:xfrm>
          <a:prstGeom prst="rect">
            <a:avLst/>
          </a:prstGeom>
        </p:spPr>
      </p:pic>
      <p:pic>
        <p:nvPicPr>
          <p:cNvPr id="7" name="Picture 6" descr="A graph with numbers and a line">
            <a:extLst>
              <a:ext uri="{FF2B5EF4-FFF2-40B4-BE49-F238E27FC236}">
                <a16:creationId xmlns:a16="http://schemas.microsoft.com/office/drawing/2014/main" id="{0DAECE33-FC28-323F-13F1-E5E9DAE3E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397" y="754467"/>
            <a:ext cx="4849137" cy="35127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87CF-098D-404F-BA25-8E15ED0943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3 –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Transit Time per Route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F11AEC-EE83-4E6E-865A-0344A269155A}"/>
              </a:ext>
            </a:extLst>
          </p:cNvPr>
          <p:cNvSpPr/>
          <p:nvPr/>
        </p:nvSpPr>
        <p:spPr>
          <a:xfrm>
            <a:off x="207715" y="665573"/>
            <a:ext cx="5695953" cy="40011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1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Average Delay per Route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DA440EDD-7980-41D1-A2F1-BFA433C228A4}"/>
              </a:ext>
            </a:extLst>
          </p:cNvPr>
          <p:cNvSpPr/>
          <p:nvPr/>
        </p:nvSpPr>
        <p:spPr>
          <a:xfrm>
            <a:off x="341110" y="5207542"/>
            <a:ext cx="10442504" cy="1323439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dirty="0">
                <a:solidFill>
                  <a:srgbClr val="0D0D0D"/>
                </a:solidFill>
                <a:latin typeface="Arial" pitchFamily="34"/>
              </a:rPr>
              <a:t>Findings :</a:t>
            </a:r>
            <a:r>
              <a:rPr lang="en-US" sz="2000" dirty="0"/>
              <a:t>Route </a:t>
            </a:r>
            <a:r>
              <a:rPr lang="en-US" sz="2000" b="1" dirty="0"/>
              <a:t>R002</a:t>
            </a:r>
            <a:r>
              <a:rPr lang="en-US" sz="2000" dirty="0"/>
              <a:t> has the highest average delay (</a:t>
            </a:r>
            <a:r>
              <a:rPr lang="en-US" sz="2000" b="1" dirty="0"/>
              <a:t>41.04 hours</a:t>
            </a:r>
            <a:r>
              <a:rPr lang="en-US" sz="2000" dirty="0"/>
              <a:t>), followed by </a:t>
            </a:r>
            <a:r>
              <a:rPr lang="en-US" sz="2000" b="1" dirty="0"/>
              <a:t>R007</a:t>
            </a:r>
            <a:r>
              <a:rPr lang="en-US" sz="2000" dirty="0"/>
              <a:t> and </a:t>
            </a:r>
            <a:r>
              <a:rPr lang="en-US" sz="2000" b="1" dirty="0"/>
              <a:t>R020</a:t>
            </a:r>
            <a:r>
              <a:rPr lang="en-US" sz="2000" dirty="0"/>
              <a:t>, indicating these routes face the most significant delivery delays overall.</a:t>
            </a:r>
            <a:endParaRPr lang="en-IN" sz="2000" dirty="0"/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dirty="0">
              <a:solidFill>
                <a:srgbClr val="0D0D0D"/>
              </a:solidFill>
              <a:latin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2000" b="0" i="0" u="none" strike="noStrike" kern="1200" cap="none" spc="0" baseline="0" dirty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6C33213-507A-DA99-1A09-756DAEFE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10" y="1279974"/>
            <a:ext cx="3779848" cy="2758679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666891CF-98C3-3805-6A16-2C02525D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68" y="1279974"/>
            <a:ext cx="4749122" cy="21490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16855C5-2E44-48D0-8178-5789C6FA34FE}"/>
              </a:ext>
            </a:extLst>
          </p:cNvPr>
          <p:cNvSpPr/>
          <p:nvPr/>
        </p:nvSpPr>
        <p:spPr>
          <a:xfrm>
            <a:off x="375745" y="605934"/>
            <a:ext cx="9619593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Distance-to-time efficiency ratio =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Distance_KM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Avg_Transit_Time_Hours</a:t>
            </a:r>
            <a:endParaRPr lang="en-US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B75302-3020-404B-9AFA-65977A98BF38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3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Transit Time per Route</a:t>
            </a:r>
            <a:endParaRPr lang="en-IN" sz="2400" b="1" i="0" u="none" strike="noStrike" kern="1200" cap="none" spc="0" baseline="0" dirty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95335A-F440-0ACC-605B-66EB5610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4" y="986594"/>
            <a:ext cx="6306206" cy="3848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9CB042-95D8-A683-9DE5-96DAECFE3D7A}"/>
              </a:ext>
            </a:extLst>
          </p:cNvPr>
          <p:cNvSpPr txBox="1"/>
          <p:nvPr/>
        </p:nvSpPr>
        <p:spPr>
          <a:xfrm>
            <a:off x="599089" y="4861744"/>
            <a:ext cx="112670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D0D0D"/>
                </a:solidFill>
                <a:latin typeface="Arial" pitchFamily="34"/>
              </a:rPr>
              <a:t>Findings :</a:t>
            </a:r>
          </a:p>
          <a:p>
            <a:r>
              <a:rPr lang="en-US" b="1" dirty="0"/>
              <a:t>.Route R019 (Johannesburg → Dubai)</a:t>
            </a:r>
            <a:r>
              <a:rPr lang="en-US" dirty="0"/>
              <a:t> is the most efficient route with the highest efficiency ratio (</a:t>
            </a:r>
            <a:r>
              <a:rPr lang="en-US" b="1" dirty="0"/>
              <a:t>545.49</a:t>
            </a:r>
            <a:r>
              <a:rPr lang="en-US" dirty="0"/>
              <a:t>), indicating maximum distance covered per hour.</a:t>
            </a:r>
          </a:p>
          <a:p>
            <a:endParaRPr lang="en-US" dirty="0"/>
          </a:p>
          <a:p>
            <a:r>
              <a:rPr lang="en-US" b="1" dirty="0"/>
              <a:t>.Routes</a:t>
            </a:r>
            <a:r>
              <a:rPr lang="en-US" dirty="0"/>
              <a:t> </a:t>
            </a:r>
            <a:r>
              <a:rPr lang="en-US" b="1" dirty="0"/>
              <a:t>R010 and R011</a:t>
            </a:r>
            <a:r>
              <a:rPr lang="en-US" dirty="0"/>
              <a:t> also show very high efficiency (above </a:t>
            </a:r>
            <a:r>
              <a:rPr lang="en-US" b="1" dirty="0"/>
              <a:t>475</a:t>
            </a:r>
            <a:r>
              <a:rPr lang="en-US" dirty="0"/>
              <a:t>), reflecting fast long-haul performance.</a:t>
            </a:r>
          </a:p>
          <a:p>
            <a:endParaRPr lang="en-US" dirty="0"/>
          </a:p>
          <a:p>
            <a:r>
              <a:rPr lang="en-US" b="1" dirty="0"/>
              <a:t>.Route R003 (Singapore → Hong Kong)</a:t>
            </a:r>
            <a:r>
              <a:rPr lang="en-US" dirty="0"/>
              <a:t> has the lowest efficiency ratio (</a:t>
            </a:r>
            <a:r>
              <a:rPr lang="en-US" b="1" dirty="0"/>
              <a:t>37.66</a:t>
            </a:r>
            <a:r>
              <a:rPr lang="en-US" dirty="0"/>
              <a:t>), making it the least time-efficient route.</a:t>
            </a:r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dirty="0">
              <a:solidFill>
                <a:srgbClr val="0D0D0D"/>
              </a:solidFill>
              <a:latin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14661C-039E-2D33-A15A-C5A2CF74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45" y="986594"/>
            <a:ext cx="5559971" cy="38484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EB4760C-7BAB-4C11-9954-303A34AA686B}"/>
              </a:ext>
            </a:extLst>
          </p:cNvPr>
          <p:cNvSpPr/>
          <p:nvPr/>
        </p:nvSpPr>
        <p:spPr>
          <a:xfrm>
            <a:off x="1786760" y="533482"/>
            <a:ext cx="8962300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Identify 3 routes with the worst efficiency ratio (lowest distance-to-time).</a:t>
            </a:r>
            <a:endParaRPr lang="en-US" sz="18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A53D98-71D6-4C94-9E42-CFC758DCD82F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3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Transit Time per Route</a:t>
            </a:r>
            <a:endParaRPr lang="en-IN" sz="2400" b="1" i="0" u="none" strike="noStrike" kern="1200" cap="none" spc="0" baseline="0" dirty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DEAD36-5EAE-4EFA-53DB-631E3366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" y="902814"/>
            <a:ext cx="5982507" cy="374305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551693-E8BE-4B83-92FC-7350C5CD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66" y="1447326"/>
            <a:ext cx="5823864" cy="2168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5E249A-9758-9ED1-9552-A7F7DEC09692}"/>
              </a:ext>
            </a:extLst>
          </p:cNvPr>
          <p:cNvSpPr txBox="1"/>
          <p:nvPr/>
        </p:nvSpPr>
        <p:spPr>
          <a:xfrm>
            <a:off x="585556" y="4591338"/>
            <a:ext cx="113647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0D0D0D"/>
                </a:solidFill>
                <a:latin typeface="Arial" pitchFamily="34"/>
              </a:rPr>
              <a:t>Findings :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0D0D0D"/>
                </a:solidFill>
                <a:latin typeface="Calisto MT"/>
              </a:rPr>
              <a:t>1. Singapore → Hong Kong (R003) </a:t>
            </a:r>
            <a:r>
              <a:rPr lang="en-US" sz="1600" dirty="0">
                <a:solidFill>
                  <a:srgbClr val="0D0D0D"/>
                </a:solidFill>
                <a:latin typeface="Calisto MT"/>
              </a:rPr>
              <a:t>is the least efficient route</a:t>
            </a:r>
            <a:r>
              <a:rPr lang="en-US" sz="1600" b="1" dirty="0">
                <a:solidFill>
                  <a:srgbClr val="0D0D0D"/>
                </a:solidFill>
                <a:latin typeface="Calisto MT"/>
              </a:rPr>
              <a:t>, </a:t>
            </a:r>
            <a:r>
              <a:rPr lang="en-US" sz="1600" dirty="0">
                <a:solidFill>
                  <a:srgbClr val="0D0D0D"/>
                </a:solidFill>
                <a:latin typeface="Calisto MT"/>
              </a:rPr>
              <a:t>with the lowest efficiency ratio</a:t>
            </a:r>
            <a:r>
              <a:rPr lang="en-US" sz="1600" b="1" dirty="0">
                <a:solidFill>
                  <a:srgbClr val="0D0D0D"/>
                </a:solidFill>
                <a:latin typeface="Calisto MT"/>
              </a:rPr>
              <a:t> (33.66), </a:t>
            </a:r>
            <a:r>
              <a:rPr lang="en-US" sz="1600" dirty="0">
                <a:solidFill>
                  <a:srgbClr val="0D0D0D"/>
                </a:solidFill>
                <a:latin typeface="Calisto MT"/>
              </a:rPr>
              <a:t>indicating significant delays despite a very short distance of </a:t>
            </a:r>
            <a:r>
              <a:rPr lang="en-US" sz="1600" b="1" dirty="0">
                <a:solidFill>
                  <a:srgbClr val="0D0D0D"/>
                </a:solidFill>
                <a:latin typeface="Calisto MT"/>
              </a:rPr>
              <a:t>885 km.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1" dirty="0">
              <a:solidFill>
                <a:srgbClr val="0D0D0D"/>
              </a:solidFill>
              <a:latin typeface="Calisto MT"/>
            </a:endParaRP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0D0D0D"/>
                </a:solidFill>
                <a:latin typeface="Calisto MT"/>
              </a:rPr>
              <a:t>2.  Amsterdam → Istanbul (R015) </a:t>
            </a:r>
            <a:r>
              <a:rPr lang="en-US" sz="1600" dirty="0">
                <a:solidFill>
                  <a:srgbClr val="0D0D0D"/>
                </a:solidFill>
                <a:latin typeface="Calisto MT"/>
              </a:rPr>
              <a:t>also shows inefficiency, where a short</a:t>
            </a:r>
            <a:r>
              <a:rPr lang="en-US" sz="1600" b="1" dirty="0">
                <a:solidFill>
                  <a:srgbClr val="0D0D0D"/>
                </a:solidFill>
                <a:latin typeface="Calisto MT"/>
              </a:rPr>
              <a:t> 606 km </a:t>
            </a:r>
            <a:r>
              <a:rPr lang="en-US" sz="1600" dirty="0">
                <a:solidFill>
                  <a:srgbClr val="0D0D0D"/>
                </a:solidFill>
                <a:latin typeface="Calisto MT"/>
              </a:rPr>
              <a:t>route still requires comparatively high transit time, suggesting operational or regional bottlenecks.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291DBE3-A8E6-49C1-8324-6011D4DEE609}"/>
              </a:ext>
            </a:extLst>
          </p:cNvPr>
          <p:cNvSpPr/>
          <p:nvPr/>
        </p:nvSpPr>
        <p:spPr>
          <a:xfrm>
            <a:off x="428296" y="630792"/>
            <a:ext cx="9325303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Find routes with &gt;20% of shipments delayed beyond expected transit time.</a:t>
            </a:r>
            <a:endParaRPr lang="en-US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8347AF-CFDB-45B6-9B66-57C87FBDEF69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3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Transit Time per Route</a:t>
            </a:r>
            <a:endParaRPr lang="en-IN" sz="2400" b="1" i="0" u="none" strike="noStrike" kern="1200" cap="none" spc="0" baseline="0" dirty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F6931C-7285-536B-22BB-8A3304A4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5" y="1405643"/>
            <a:ext cx="6797629" cy="3185436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73A18A5-D9C7-9D76-1E67-AB732CA9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7" y="1405643"/>
            <a:ext cx="3871295" cy="3029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487E0F-57E8-174C-A8DE-59F592FA3AF7}"/>
              </a:ext>
            </a:extLst>
          </p:cNvPr>
          <p:cNvSpPr txBox="1"/>
          <p:nvPr/>
        </p:nvSpPr>
        <p:spPr>
          <a:xfrm>
            <a:off x="162414" y="4591079"/>
            <a:ext cx="111677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D0D0D"/>
                </a:solidFill>
                <a:latin typeface="Arial" pitchFamily="34"/>
              </a:rPr>
              <a:t>Findings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Route R009</a:t>
            </a:r>
            <a:r>
              <a:rPr lang="en-US" dirty="0"/>
              <a:t> shows the worst performance, with </a:t>
            </a:r>
            <a:r>
              <a:rPr lang="en-US" b="1" dirty="0"/>
              <a:t>100% of shipments delayed</a:t>
            </a:r>
            <a:r>
              <a:rPr lang="en-US" dirty="0"/>
              <a:t>, indicating a critical operational issue.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Routes </a:t>
            </a:r>
            <a:r>
              <a:rPr lang="en-US" b="1" dirty="0"/>
              <a:t>R012 and R010</a:t>
            </a:r>
            <a:r>
              <a:rPr lang="en-US" dirty="0"/>
              <a:t> also have extremely high delay rates (around </a:t>
            </a:r>
            <a:r>
              <a:rPr lang="en-US" b="1" dirty="0"/>
              <a:t>98%</a:t>
            </a:r>
            <a:r>
              <a:rPr lang="en-US" dirty="0"/>
              <a:t>), showing consistent failure to meet expected transit times.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Several other routes (such as </a:t>
            </a:r>
            <a:r>
              <a:rPr lang="en-US" b="1" dirty="0"/>
              <a:t>R004, R005, and R003</a:t>
            </a:r>
            <a:r>
              <a:rPr lang="en-US" dirty="0"/>
              <a:t>) have delay percentages above </a:t>
            </a:r>
            <a:r>
              <a:rPr lang="en-US" b="1" dirty="0"/>
              <a:t>97%</a:t>
            </a:r>
            <a:r>
              <a:rPr lang="en-US" dirty="0"/>
              <a:t>, highlighting widespread reliability problems across these routes.</a:t>
            </a:r>
          </a:p>
          <a:p>
            <a:endParaRPr lang="en-US" sz="1800" b="1" dirty="0">
              <a:solidFill>
                <a:srgbClr val="0D0D0D"/>
              </a:solidFill>
              <a:latin typeface="Arial" pitchFamily="34"/>
            </a:endParaRPr>
          </a:p>
          <a:p>
            <a:pPr marR="0" lvl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D0D0D"/>
              </a:solidFill>
              <a:uFillTx/>
              <a:latin typeface="Calisto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6FBF2-AB09-13A3-6D57-82957B0A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4A1DA8D-C11F-6604-1602-86623D4D1C0B}"/>
              </a:ext>
            </a:extLst>
          </p:cNvPr>
          <p:cNvSpPr/>
          <p:nvPr/>
        </p:nvSpPr>
        <p:spPr>
          <a:xfrm>
            <a:off x="3518386" y="579218"/>
            <a:ext cx="5695953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6. Recommendations for Route Optimization</a:t>
            </a:r>
            <a:endParaRPr lang="en-US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5BCC8A-C171-E680-6FA8-4B42CEDA4D57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3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Transit Time per Route</a:t>
            </a:r>
            <a:endParaRPr lang="en-IN" sz="2400" b="1" dirty="0">
              <a:solidFill>
                <a:srgbClr val="002060"/>
              </a:solidFill>
              <a:latin typeface="Calisto MT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AC617-EEFC-D563-8F88-A82A4CDFB992}"/>
              </a:ext>
            </a:extLst>
          </p:cNvPr>
          <p:cNvSpPr txBox="1"/>
          <p:nvPr/>
        </p:nvSpPr>
        <p:spPr>
          <a:xfrm>
            <a:off x="1114095" y="1068749"/>
            <a:ext cx="905991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: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 critical delay routes first (R009, R012, R010):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routes show ~98–100% delayed shipments and require immediate corrective action.</a:t>
            </a:r>
          </a:p>
          <a:p>
            <a:pPr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least efficient routes (R003, R015, R006):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 distance-to-time efficiency indicates operational bottlenecks despite short/medium distances.</a:t>
            </a:r>
          </a:p>
          <a:p>
            <a:pPr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Rework long transit routes (Paris → Toronto, Madrid → Mexico City, São Paulo → Memphis):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average transit times suggest routing or hub inefficiencies.</a:t>
            </a:r>
          </a:p>
          <a:p>
            <a:pPr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Replicate high-efficiency route practices (R019, R010, R011):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Apply their scheduling, carrier selection, and transit strategies to poor-performing routes.</a:t>
            </a:r>
          </a:p>
          <a:p>
            <a:pPr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hub and customs handling: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delays across multiple routes indicate congestion or clearance issues at intermediate hubs.</a:t>
            </a:r>
          </a:p>
          <a:p>
            <a:pPr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rationalization: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Replace or reroute consistently underperforming corridors with alternative paths or logistics partners to improve reliability.</a:t>
            </a:r>
          </a:p>
        </p:txBody>
      </p:sp>
    </p:spTree>
    <p:extLst>
      <p:ext uri="{BB962C8B-B14F-4D97-AF65-F5344CB8AC3E}">
        <p14:creationId xmlns:p14="http://schemas.microsoft.com/office/powerpoint/2010/main" val="2701963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E8A-A34E-4674-88DE-11A6B56C97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4 –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Warehouse Performance Analysis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IN" sz="2400" dirty="0">
                <a:solidFill>
                  <a:srgbClr val="002060"/>
                </a:solidFill>
                <a:effectLst>
                  <a:outerShdw dist="38096" dir="2700000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0B12C-01CB-4D58-A9D9-14F690BF0BEB}"/>
              </a:ext>
            </a:extLst>
          </p:cNvPr>
          <p:cNvSpPr/>
          <p:nvPr/>
        </p:nvSpPr>
        <p:spPr>
          <a:xfrm>
            <a:off x="400050" y="594421"/>
            <a:ext cx="9185384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Find the top 3 warehouses with the highest average delay in shipments dispatched.</a:t>
            </a:r>
            <a:endParaRPr lang="en-US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5CDD2-E1C2-F68B-5896-384854BD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21" y="1348612"/>
            <a:ext cx="5029636" cy="3800584"/>
          </a:xfrm>
          <a:prstGeom prst="rect">
            <a:avLst/>
          </a:prstGeom>
        </p:spPr>
      </p:pic>
      <p:pic>
        <p:nvPicPr>
          <p:cNvPr id="6" name="Picture 5" descr="A pie chart with numbers and a number on it&#10;&#10;AI-generated content may be incorrect.">
            <a:extLst>
              <a:ext uri="{FF2B5EF4-FFF2-40B4-BE49-F238E27FC236}">
                <a16:creationId xmlns:a16="http://schemas.microsoft.com/office/drawing/2014/main" id="{1DD08754-6F7B-8518-E746-D765403C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034" y="1348612"/>
            <a:ext cx="6187927" cy="2939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3E0B7-6D4F-38AC-B7A3-284142FED6A9}"/>
              </a:ext>
            </a:extLst>
          </p:cNvPr>
          <p:cNvSpPr txBox="1"/>
          <p:nvPr/>
        </p:nvSpPr>
        <p:spPr>
          <a:xfrm>
            <a:off x="487221" y="5303037"/>
            <a:ext cx="11539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dirty="0">
                <a:solidFill>
                  <a:srgbClr val="0D0D0D"/>
                </a:solidFill>
                <a:latin typeface="Arial" pitchFamily="34"/>
              </a:rPr>
              <a:t>Findings :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/>
              <a:t>The top 3 warehouses in </a:t>
            </a:r>
            <a:r>
              <a:rPr lang="en-US" b="1" dirty="0"/>
              <a:t>Shanghai, London, and Amsterdam</a:t>
            </a:r>
            <a:r>
              <a:rPr lang="en-US" dirty="0"/>
              <a:t> have the highest average delays (</a:t>
            </a:r>
            <a:r>
              <a:rPr lang="en-US" b="1" dirty="0"/>
              <a:t>25.87, 25.54, and 25.35</a:t>
            </a:r>
            <a:r>
              <a:rPr lang="en-US" dirty="0"/>
              <a:t> respectively). This suggests these locations may be facing </a:t>
            </a:r>
            <a:r>
              <a:rPr lang="en-US" b="1" dirty="0"/>
              <a:t>operational challenges, high workload, or slower processing</a:t>
            </a:r>
            <a:r>
              <a:rPr lang="en-US" dirty="0"/>
              <a:t>, which is affecting delivery times.</a:t>
            </a:r>
            <a:endParaRPr lang="en-US" sz="1800" b="1" dirty="0">
              <a:solidFill>
                <a:srgbClr val="0D0D0D"/>
              </a:solidFill>
              <a:latin typeface="Calisto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6FFB3FC-1C41-4CFC-A271-9D2F4D642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795" y="0"/>
            <a:ext cx="307732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Project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u="sng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2FD555-362D-44B3-B47E-5EA0046FBAFF}"/>
              </a:ext>
            </a:extLst>
          </p:cNvPr>
          <p:cNvSpPr/>
          <p:nvPr/>
        </p:nvSpPr>
        <p:spPr>
          <a:xfrm>
            <a:off x="857386" y="387314"/>
            <a:ext cx="119442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FedEx, one of the world’s largest logistics and courier service providers, operates an extensive</a:t>
            </a:r>
          </a:p>
          <a:p>
            <a:r>
              <a:rPr lang="en-US" dirty="0"/>
              <a:t>global air and ground transportation network, connecting more than 220 countries and</a:t>
            </a:r>
          </a:p>
          <a:p>
            <a:r>
              <a:rPr lang="en-US" dirty="0"/>
              <a:t>territories through major hubs in Memphis, Dubai, Singapore, Paris, and London.</a:t>
            </a:r>
            <a:br>
              <a:rPr lang="en-US" dirty="0"/>
            </a:br>
            <a:r>
              <a:rPr lang="en-US" dirty="0"/>
              <a:t>This project applies </a:t>
            </a:r>
            <a:r>
              <a:rPr lang="en-US" b="1" dirty="0"/>
              <a:t>SQL-based analytics</a:t>
            </a:r>
            <a:r>
              <a:rPr lang="en-US" dirty="0"/>
              <a:t> to evaluate and </a:t>
            </a:r>
            <a:r>
              <a:rPr lang="en-US" dirty="0" err="1"/>
              <a:t>optimise</a:t>
            </a:r>
            <a:r>
              <a:rPr lang="en-US" dirty="0"/>
              <a:t> logistics performance across routes, warehouses, and delivery agents.</a:t>
            </a:r>
          </a:p>
          <a:p>
            <a:endParaRPr lang="en-US" dirty="0"/>
          </a:p>
          <a:p>
            <a:r>
              <a:rPr lang="en-US" dirty="0"/>
              <a:t>But, Currently, FedEx’s logistics operations face challenges in:</a:t>
            </a:r>
          </a:p>
          <a:p>
            <a:r>
              <a:rPr lang="en-US" dirty="0"/>
              <a:t>● Identifying the root causes of transit and delivery delays (e.g., customs clearance,</a:t>
            </a:r>
          </a:p>
          <a:p>
            <a:r>
              <a:rPr lang="en-US" dirty="0"/>
              <a:t>weather disruptions, route congestion).</a:t>
            </a:r>
          </a:p>
          <a:p>
            <a:r>
              <a:rPr lang="en-US" dirty="0"/>
              <a:t>● Optimizing international and regional routes for faster, more cost-effective deliveries.</a:t>
            </a:r>
          </a:p>
          <a:p>
            <a:r>
              <a:rPr lang="en-US" dirty="0"/>
              <a:t>● Improving shipment efficiency, warehouse throughput, and agent performance</a:t>
            </a:r>
          </a:p>
          <a:p>
            <a:r>
              <a:rPr lang="en-US" dirty="0"/>
              <a:t>using data-driven insights.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0D6F7-3839-4EBF-8E6F-04DE6BBC6BFE}"/>
              </a:ext>
            </a:extLst>
          </p:cNvPr>
          <p:cNvSpPr/>
          <p:nvPr/>
        </p:nvSpPr>
        <p:spPr>
          <a:xfrm>
            <a:off x="857386" y="3803634"/>
            <a:ext cx="98736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/>
              <a:t>Project Objective:</a:t>
            </a:r>
          </a:p>
          <a:p>
            <a:r>
              <a:rPr lang="en-IN" dirty="0"/>
              <a:t>Build a SQL-driven logistics analytics system to </a:t>
            </a:r>
            <a:r>
              <a:rPr lang="en-IN" dirty="0" err="1"/>
              <a:t>analyze</a:t>
            </a:r>
            <a:r>
              <a:rPr lang="en-IN" dirty="0"/>
              <a:t> shipment performance, optimize routes,</a:t>
            </a:r>
          </a:p>
          <a:p>
            <a:r>
              <a:rPr lang="en-IN" dirty="0"/>
              <a:t>and enhance delivery efficiency across FedEx’s global network.</a:t>
            </a:r>
          </a:p>
          <a:p>
            <a:endParaRPr lang="en-IN" dirty="0"/>
          </a:p>
          <a:p>
            <a:r>
              <a:rPr lang="en-IN" b="1" u="sng" dirty="0"/>
              <a:t>The project aims to:</a:t>
            </a:r>
          </a:p>
          <a:p>
            <a:r>
              <a:rPr lang="en-IN" dirty="0"/>
              <a:t>● Identify delay patterns and operational inefficiencies.</a:t>
            </a:r>
          </a:p>
          <a:p>
            <a:r>
              <a:rPr lang="en-IN" dirty="0"/>
              <a:t>● Optimize hub and route combinations for improved transit times.</a:t>
            </a:r>
          </a:p>
          <a:p>
            <a:r>
              <a:rPr lang="en-IN" dirty="0"/>
              <a:t>● </a:t>
            </a:r>
            <a:r>
              <a:rPr lang="en-IN" dirty="0" err="1"/>
              <a:t>Analyze</a:t>
            </a:r>
            <a:r>
              <a:rPr lang="en-IN" dirty="0"/>
              <a:t> agent- and warehouse-level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913741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1ABB-BCBE-4022-94FA-A5230FB7455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99443"/>
            <a:ext cx="6187927" cy="474143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4 –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Warehouse Performance Analysis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IN" sz="2400" dirty="0">
              <a:solidFill>
                <a:srgbClr val="002060"/>
              </a:solidFill>
              <a:effectLst>
                <a:outerShdw dist="38096" dir="2700000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6A9241-812F-49D9-B397-16A8F1DEBC8A}"/>
              </a:ext>
            </a:extLst>
          </p:cNvPr>
          <p:cNvSpPr/>
          <p:nvPr/>
        </p:nvSpPr>
        <p:spPr>
          <a:xfrm>
            <a:off x="518573" y="685682"/>
            <a:ext cx="8362668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total shipments vs delayed shipments for each warehouse.</a:t>
            </a:r>
            <a:endParaRPr lang="en-US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721445-FC3E-3BB2-5A5F-38E710CB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2" y="1275585"/>
            <a:ext cx="5867908" cy="3314987"/>
          </a:xfrm>
          <a:prstGeom prst="rect">
            <a:avLst/>
          </a:prstGeom>
        </p:spPr>
      </p:pic>
      <p:pic>
        <p:nvPicPr>
          <p:cNvPr id="5" name="Picture 4" descr="A screenshot of a data&#10;&#10;AI-generated content may be incorrect.">
            <a:extLst>
              <a:ext uri="{FF2B5EF4-FFF2-40B4-BE49-F238E27FC236}">
                <a16:creationId xmlns:a16="http://schemas.microsoft.com/office/drawing/2014/main" id="{AE849A2D-9AF9-C385-F0E1-2409BBF6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81" y="1275585"/>
            <a:ext cx="4518969" cy="2979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0D3AC-58CB-4FC5-FF22-7E45A1EDB2BC}"/>
              </a:ext>
            </a:extLst>
          </p:cNvPr>
          <p:cNvSpPr txBox="1"/>
          <p:nvPr/>
        </p:nvSpPr>
        <p:spPr>
          <a:xfrm>
            <a:off x="177561" y="4705252"/>
            <a:ext cx="116255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 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W008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highest shipment volume (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 shipments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but also a very high delay rate (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~89%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indicating capacity or process issues.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W001, W003, and W002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delay percentages above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93%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suggesting consistently poor on-time performance.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W007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records the worst delay performance, with nearly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98% of shipments delayed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the most critical warehouse to address.</a:t>
            </a:r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669BD5-16A7-4DE2-A735-943FB7BFBF12}"/>
              </a:ext>
            </a:extLst>
          </p:cNvPr>
          <p:cNvSpPr/>
          <p:nvPr/>
        </p:nvSpPr>
        <p:spPr>
          <a:xfrm>
            <a:off x="107853" y="541216"/>
            <a:ext cx="12525582" cy="64633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CTEs to identify warehouses where average delay exceeds the global average delay.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8D2513-AC53-4C8C-BAB7-FB6C29ACEC5A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4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Performance Analysis</a:t>
            </a:r>
            <a:r>
              <a:rPr lang="en-US" sz="2400" dirty="0"/>
              <a:t>.</a:t>
            </a:r>
            <a:r>
              <a:rPr lang="en-IN" sz="2400" b="0" i="0" u="none" strike="noStrike" kern="1200" cap="none" spc="0" baseline="0" dirty="0">
                <a:solidFill>
                  <a:srgbClr val="002060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C43237-3232-5855-25AF-493CB1C3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3" y="952285"/>
            <a:ext cx="5418290" cy="2476715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8AF729-2D4D-69F3-CB4A-E340DB24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3" y="3524795"/>
            <a:ext cx="5418290" cy="2802565"/>
          </a:xfrm>
          <a:prstGeom prst="rect">
            <a:avLst/>
          </a:prstGeom>
        </p:spPr>
      </p:pic>
      <p:pic>
        <p:nvPicPr>
          <p:cNvPr id="4" name="Picture 3" descr="A chart with blue squares&#10;&#10;AI-generated content may be incorrect.">
            <a:extLst>
              <a:ext uri="{FF2B5EF4-FFF2-40B4-BE49-F238E27FC236}">
                <a16:creationId xmlns:a16="http://schemas.microsoft.com/office/drawing/2014/main" id="{4085BFDF-A5D6-21B6-4A0D-08D11EAAC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072" y="986089"/>
            <a:ext cx="5105842" cy="2644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F4D725-9450-4FC9-2C35-FB3295F2BC21}"/>
              </a:ext>
            </a:extLst>
          </p:cNvPr>
          <p:cNvSpPr txBox="1"/>
          <p:nvPr/>
        </p:nvSpPr>
        <p:spPr>
          <a:xfrm>
            <a:off x="5691635" y="3890665"/>
            <a:ext cx="63167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 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average delay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approximately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21.41 hours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all shipments.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Warehouses W004, W003, and W008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the highest average delays (above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hours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significantly exceeding the global average.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Warehouses W005 and W007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W010 ,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exceed the global average delay, indicating consistent performance issues at these locations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1E11B-A511-3F94-2302-5069F649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8381D4E-902E-634F-7E2C-F88D51FF87C3}"/>
              </a:ext>
            </a:extLst>
          </p:cNvPr>
          <p:cNvSpPr/>
          <p:nvPr/>
        </p:nvSpPr>
        <p:spPr>
          <a:xfrm>
            <a:off x="1821039" y="541216"/>
            <a:ext cx="12525582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Rank all warehouses based on on-time delivery percentage.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DE53B5A-A924-63AA-B5A7-B4B9B9818C30}"/>
              </a:ext>
            </a:extLst>
          </p:cNvPr>
          <p:cNvSpPr/>
          <p:nvPr/>
        </p:nvSpPr>
        <p:spPr>
          <a:xfrm>
            <a:off x="101223" y="4337653"/>
            <a:ext cx="11989554" cy="261610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 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b="1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Warehouse W008</a:t>
            </a:r>
            <a:r>
              <a:rPr lang="en-US" altLang="en-US" sz="1600" dirty="0">
                <a:latin typeface="Arial" panose="020B0604020202020204" pitchFamily="34" charset="0"/>
              </a:rPr>
              <a:t> ranks </a:t>
            </a:r>
            <a:r>
              <a:rPr lang="en-US" altLang="en-US" sz="1600" b="1" dirty="0">
                <a:latin typeface="Arial" panose="020B0604020202020204" pitchFamily="34" charset="0"/>
              </a:rPr>
              <a:t>1st</a:t>
            </a:r>
            <a:r>
              <a:rPr lang="en-US" altLang="en-US" sz="1600" dirty="0">
                <a:latin typeface="Arial" panose="020B0604020202020204" pitchFamily="34" charset="0"/>
              </a:rPr>
              <a:t> with the highest on-time delivery rate (</a:t>
            </a:r>
            <a:r>
              <a:rPr lang="en-US" altLang="en-US" sz="1600" b="1" dirty="0">
                <a:latin typeface="Arial" panose="020B0604020202020204" pitchFamily="34" charset="0"/>
              </a:rPr>
              <a:t>~10.7%</a:t>
            </a:r>
            <a:r>
              <a:rPr lang="en-US" altLang="en-US" sz="1600" dirty="0">
                <a:latin typeface="Arial" panose="020B0604020202020204" pitchFamily="34" charset="0"/>
              </a:rPr>
              <a:t>), performing best among all warehouses.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Warehouses W010 and W005</a:t>
            </a:r>
            <a:r>
              <a:rPr lang="en-US" altLang="en-US" sz="1600" dirty="0">
                <a:latin typeface="Arial" panose="020B0604020202020204" pitchFamily="34" charset="0"/>
              </a:rPr>
              <a:t> follow in </a:t>
            </a:r>
            <a:r>
              <a:rPr lang="en-US" altLang="en-US" sz="1600" b="1" dirty="0">
                <a:latin typeface="Arial" panose="020B0604020202020204" pitchFamily="34" charset="0"/>
              </a:rPr>
              <a:t>2nd and 3rd place</a:t>
            </a:r>
            <a:r>
              <a:rPr lang="en-US" altLang="en-US" sz="1600" dirty="0">
                <a:latin typeface="Arial" panose="020B0604020202020204" pitchFamily="34" charset="0"/>
              </a:rPr>
              <a:t>, though their on-time rates remain below </a:t>
            </a:r>
            <a:r>
              <a:rPr lang="en-US" altLang="en-US" sz="1600" b="1" dirty="0">
                <a:latin typeface="Arial" panose="020B0604020202020204" pitchFamily="34" charset="0"/>
              </a:rPr>
              <a:t>9%</a:t>
            </a:r>
            <a:r>
              <a:rPr lang="en-US" altLang="en-US" sz="1600" dirty="0">
                <a:latin typeface="Arial" panose="020B0604020202020204" pitchFamily="34" charset="0"/>
              </a:rPr>
              <a:t>, indicating overall low punctuality.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Warehouse W007</a:t>
            </a:r>
            <a:r>
              <a:rPr lang="en-US" altLang="en-US" sz="1600" dirty="0">
                <a:latin typeface="Arial" panose="020B0604020202020204" pitchFamily="34" charset="0"/>
              </a:rPr>
              <a:t> ranks </a:t>
            </a:r>
            <a:r>
              <a:rPr lang="en-US" altLang="en-US" sz="1600" b="1" dirty="0">
                <a:latin typeface="Arial" panose="020B0604020202020204" pitchFamily="34" charset="0"/>
              </a:rPr>
              <a:t>10th</a:t>
            </a:r>
            <a:r>
              <a:rPr lang="en-US" altLang="en-US" sz="1600" dirty="0">
                <a:latin typeface="Arial" panose="020B0604020202020204" pitchFamily="34" charset="0"/>
              </a:rPr>
              <a:t> with the lowest on-time delivery percentage (</a:t>
            </a:r>
            <a:r>
              <a:rPr lang="en-US" altLang="en-US" sz="1600" b="1" dirty="0">
                <a:latin typeface="Arial" panose="020B0604020202020204" pitchFamily="34" charset="0"/>
              </a:rPr>
              <a:t>2..08%</a:t>
            </a:r>
            <a:r>
              <a:rPr lang="en-US" altLang="en-US" sz="1600" dirty="0">
                <a:latin typeface="Arial" panose="020B0604020202020204" pitchFamily="34" charset="0"/>
              </a:rPr>
              <a:t>), highlighting the weakest performance in meeting delivery timelines</a:t>
            </a:r>
          </a:p>
          <a:p>
            <a:pPr lvl="0" hangingPunct="0"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0D0D0D"/>
              </a:solidFill>
              <a:uFillTx/>
              <a:latin typeface="Arial" pitchFamily="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4A7CE4-7B89-B475-0FCB-DBD63EDAD6DD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4 –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Performance Analysis</a:t>
            </a:r>
            <a:r>
              <a:rPr lang="en-US" sz="2400" b="0" i="0" u="none" strike="noStrike" kern="1200" cap="none" spc="0" baseline="0" dirty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.</a:t>
            </a:r>
            <a:r>
              <a:rPr lang="en-IN" sz="2400" b="0" i="0" u="none" strike="noStrike" kern="1200" cap="none" spc="0" baseline="0" dirty="0">
                <a:solidFill>
                  <a:srgbClr val="002060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FBE039-F025-8B5A-C2DF-A76081F3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5" y="910548"/>
            <a:ext cx="8135005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1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72E4-9236-4470-81F5-7357736846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5 – 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Agent Performance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D9C52-892C-4E36-9676-878ADB7ECD60}"/>
              </a:ext>
            </a:extLst>
          </p:cNvPr>
          <p:cNvSpPr/>
          <p:nvPr/>
        </p:nvSpPr>
        <p:spPr>
          <a:xfrm>
            <a:off x="107853" y="575524"/>
            <a:ext cx="6892037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 delivery agents (per route) by on-time delivery percentage.</a:t>
            </a:r>
            <a:endParaRPr lang="en-US" sz="18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DE58CA-F82B-ADF2-4FD8-0467AD239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3" y="940728"/>
            <a:ext cx="11716285" cy="3589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775B16-A787-88B4-F69B-DC7C5F879BE3}"/>
              </a:ext>
            </a:extLst>
          </p:cNvPr>
          <p:cNvSpPr txBox="1"/>
          <p:nvPr/>
        </p:nvSpPr>
        <p:spPr>
          <a:xfrm>
            <a:off x="164284" y="4805148"/>
            <a:ext cx="116034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Findings –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 </a:t>
            </a:r>
            <a:r>
              <a:rPr lang="en-US" b="1" dirty="0"/>
              <a:t>Route R001</a:t>
            </a:r>
            <a:r>
              <a:rPr lang="en-US" dirty="0"/>
              <a:t>, </a:t>
            </a:r>
            <a:r>
              <a:rPr lang="en-US" b="1" dirty="0"/>
              <a:t>Taylor Garcia</a:t>
            </a:r>
            <a:r>
              <a:rPr lang="en-US" dirty="0"/>
              <a:t> and </a:t>
            </a:r>
            <a:r>
              <a:rPr lang="en-US" b="1" dirty="0"/>
              <a:t>Mia Taylor</a:t>
            </a:r>
            <a:r>
              <a:rPr lang="en-US" dirty="0"/>
              <a:t> rank </a:t>
            </a:r>
            <a:r>
              <a:rPr lang="en-US" b="1" dirty="0"/>
              <a:t>1st</a:t>
            </a:r>
            <a:r>
              <a:rPr lang="en-US" dirty="0"/>
              <a:t> with </a:t>
            </a:r>
            <a:r>
              <a:rPr lang="en-US" b="1" dirty="0"/>
              <a:t>100% on-time delivery</a:t>
            </a:r>
            <a:r>
              <a:rPr lang="en-US" dirty="0"/>
              <a:t>, showing perfect performance on this route.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Jamie Lopez</a:t>
            </a:r>
            <a:r>
              <a:rPr lang="en-US" dirty="0"/>
              <a:t> and </a:t>
            </a:r>
            <a:r>
              <a:rPr lang="en-US" b="1" dirty="0"/>
              <a:t>Drew Hernandez</a:t>
            </a:r>
            <a:r>
              <a:rPr lang="en-US" dirty="0"/>
              <a:t> achieve </a:t>
            </a:r>
            <a:r>
              <a:rPr lang="en-US" b="1" dirty="0"/>
              <a:t>50% on-time delivery</a:t>
            </a:r>
            <a:r>
              <a:rPr lang="en-US" dirty="0"/>
              <a:t>, placing them in the middle tier for the same route.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Blake Martin</a:t>
            </a:r>
            <a:r>
              <a:rPr lang="en-US" dirty="0"/>
              <a:t> ranks lowest 5</a:t>
            </a:r>
            <a:r>
              <a:rPr lang="en-US" baseline="30000" dirty="0"/>
              <a:t>th</a:t>
            </a:r>
            <a:r>
              <a:rPr lang="en-US" dirty="0"/>
              <a:t> with only </a:t>
            </a:r>
            <a:r>
              <a:rPr lang="en-US" b="1" dirty="0"/>
              <a:t>33.33% on-time delivery</a:t>
            </a:r>
            <a:r>
              <a:rPr lang="en-US" dirty="0"/>
              <a:t>, indicating the weakest performance on Route R001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D64E-C528-426A-9971-15E615C22F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5 – 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Agent Performance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2358EA-44CF-45DC-908A-E2448D6599E4}"/>
              </a:ext>
            </a:extLst>
          </p:cNvPr>
          <p:cNvSpPr/>
          <p:nvPr/>
        </p:nvSpPr>
        <p:spPr>
          <a:xfrm>
            <a:off x="324584" y="594597"/>
            <a:ext cx="5695953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8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agents whose on-time % is below 85%.</a:t>
            </a:r>
            <a:endParaRPr lang="en-US" sz="18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338402-0937-D23F-DBC2-A180C560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4" y="963932"/>
            <a:ext cx="5695953" cy="374174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641520-E967-554A-F04D-941A6C42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01" y="963932"/>
            <a:ext cx="5617005" cy="3741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8A3D5A-812F-B7FC-556E-34A88D2273CD}"/>
              </a:ext>
            </a:extLst>
          </p:cNvPr>
          <p:cNvSpPr txBox="1"/>
          <p:nvPr/>
        </p:nvSpPr>
        <p:spPr>
          <a:xfrm>
            <a:off x="165038" y="4872446"/>
            <a:ext cx="119323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agents listed have on-time delivery rates below 85%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with performance ranging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23.81% to 3.70%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showing widespread underperformance.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Taylor Garcia (23.81%) and Jamie Lopez (21.74%)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the highest performers in this group, while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Noah Gonzalez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(3.70%)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have the lowest on-time delivery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shipment volumes significantly affect percentages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meaning even one delayed delivery greatly reduces an agent’s on-time performance, indicating results may be skewed.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66899E0-4387-447B-B35E-28B1DEBFFEE9}"/>
              </a:ext>
            </a:extLst>
          </p:cNvPr>
          <p:cNvSpPr/>
          <p:nvPr/>
        </p:nvSpPr>
        <p:spPr>
          <a:xfrm>
            <a:off x="107853" y="437020"/>
            <a:ext cx="11358933" cy="64633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average rating and experience (in years) of the top 5 vs bottom 5 agents using subqueries.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59B31DC-2FEC-4684-819B-906E028A2977}"/>
              </a:ext>
            </a:extLst>
          </p:cNvPr>
          <p:cNvSpPr/>
          <p:nvPr/>
        </p:nvSpPr>
        <p:spPr>
          <a:xfrm>
            <a:off x="0" y="4902736"/>
            <a:ext cx="5906814" cy="203132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Findings: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1" i="0" u="none" strike="noStrike" kern="1200" cap="none" spc="0" baseline="0" dirty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The </a:t>
            </a: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top 5 agents</a:t>
            </a:r>
            <a: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 have an average rating of </a:t>
            </a: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4.42</a:t>
            </a:r>
            <a: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 and </a:t>
            </a: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2.34 </a:t>
            </a:r>
            <a:r>
              <a:rPr lang="en-US" b="1" i="0" u="none" strike="noStrike" kern="1200" cap="none" spc="0" baseline="0" dirty="0" err="1">
                <a:solidFill>
                  <a:srgbClr val="0D0D0D"/>
                </a:solidFill>
                <a:uFillTx/>
                <a:latin typeface="Calisto MT"/>
              </a:rPr>
              <a:t>avg_years</a:t>
            </a:r>
            <a: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 of experience.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</a:br>
            <a: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The </a:t>
            </a: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bottom 5 agents</a:t>
            </a:r>
            <a: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 surprisingly have a </a:t>
            </a: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higher </a:t>
            </a:r>
            <a:r>
              <a:rPr lang="en-US" b="1" i="0" u="none" strike="noStrike" kern="1200" cap="none" spc="0" baseline="0" dirty="0" err="1">
                <a:solidFill>
                  <a:srgbClr val="0D0D0D"/>
                </a:solidFill>
                <a:uFillTx/>
                <a:latin typeface="Calisto MT"/>
              </a:rPr>
              <a:t>avg_rating</a:t>
            </a: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 of 4..52</a:t>
            </a:r>
            <a: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 and </a:t>
            </a: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2.40 </a:t>
            </a:r>
            <a:r>
              <a:rPr lang="en-US" b="1" i="0" u="none" strike="noStrike" kern="1200" cap="none" spc="0" baseline="0" dirty="0" err="1">
                <a:solidFill>
                  <a:srgbClr val="0D0D0D"/>
                </a:solidFill>
                <a:uFillTx/>
                <a:latin typeface="Calisto MT"/>
              </a:rPr>
              <a:t>avg_years</a:t>
            </a:r>
            <a:r>
              <a:rPr lang="en-US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 of experience.</a:t>
            </a:r>
            <a:endParaRPr lang="en-IN" b="0" i="0" u="none" strike="noStrike" kern="1200" cap="none" spc="0" baseline="0" dirty="0">
              <a:solidFill>
                <a:srgbClr val="0D0D0D"/>
              </a:solidFill>
              <a:uFillTx/>
              <a:latin typeface="Calisto M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618B-5FC9-4488-AF5B-8939AECE45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5 – 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Agent Performance</a:t>
            </a: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2527A8-375A-4E38-F5B1-BEC30FB2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" y="941941"/>
            <a:ext cx="5638548" cy="2663107"/>
          </a:xfrm>
          <a:prstGeom prst="rect">
            <a:avLst/>
          </a:prstGeom>
        </p:spPr>
      </p:pic>
      <p:pic>
        <p:nvPicPr>
          <p:cNvPr id="14" name="Picture 1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A21D48E-2017-9C7C-C08F-001DB9B9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29" y="941941"/>
            <a:ext cx="5988710" cy="2663107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FC3FC2-E244-DD32-DA7B-D70F0679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1" y="3735687"/>
            <a:ext cx="4206605" cy="1036410"/>
          </a:xfrm>
          <a:prstGeom prst="rect">
            <a:avLst/>
          </a:prstGeom>
        </p:spPr>
      </p:pic>
      <p:pic>
        <p:nvPicPr>
          <p:cNvPr id="4" name="Picture 3" descr="A graph of blue squares&#10;&#10;AI-generated content may be incorrect.">
            <a:extLst>
              <a:ext uri="{FF2B5EF4-FFF2-40B4-BE49-F238E27FC236}">
                <a16:creationId xmlns:a16="http://schemas.microsoft.com/office/drawing/2014/main" id="{09F54F50-3DAB-2D74-9220-DD9640A16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079" y="3735687"/>
            <a:ext cx="5988710" cy="201798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F6F7EB-28CC-9F19-A779-EF68FCC61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86F85B-D66B-8514-D858-EAE746B722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118" y="-90997"/>
            <a:ext cx="6187927" cy="474143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5 – 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Agent Performance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51D84-96A6-5070-A5C2-693E62944F50}"/>
              </a:ext>
            </a:extLst>
          </p:cNvPr>
          <p:cNvSpPr txBox="1"/>
          <p:nvPr/>
        </p:nvSpPr>
        <p:spPr>
          <a:xfrm>
            <a:off x="422475" y="383146"/>
            <a:ext cx="11347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Suggestion: training or workload balancing strategies for low-performing agents based on insights.</a:t>
            </a:r>
          </a:p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B85CD-0201-D48E-4457-B99A46B8093E}"/>
              </a:ext>
            </a:extLst>
          </p:cNvPr>
          <p:cNvSpPr txBox="1"/>
          <p:nvPr/>
        </p:nvSpPr>
        <p:spPr>
          <a:xfrm>
            <a:off x="92331" y="1075643"/>
            <a:ext cx="1167719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Targeted Training Programs: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skill development and route management training for low-performing agents, especially those with on-time delivery below 50%.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Workload Balancing: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Reassign deliveries to ensure agents with consistently low on-time percentages handle fewer shipments, reducing risk of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Mentorship &amp; Best Practices: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Pair low-performing agents with top performers (e.g., Taylor Garcia, Mia Taylor) to adopt efficient delivery practices.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Monitoring: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real-time tracking dashboards to monitor on-time delivery rates and provide immediate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Incentive Programs: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performance-based incentives for agents who improve on-time delivery rates, motivating consistent improvement.</a:t>
            </a:r>
          </a:p>
        </p:txBody>
      </p:sp>
    </p:spTree>
    <p:extLst>
      <p:ext uri="{BB962C8B-B14F-4D97-AF65-F5344CB8AC3E}">
        <p14:creationId xmlns:p14="http://schemas.microsoft.com/office/powerpoint/2010/main" val="944634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D71C280-23D2-43A5-B120-02C51878EB0E}"/>
              </a:ext>
            </a:extLst>
          </p:cNvPr>
          <p:cNvSpPr/>
          <p:nvPr/>
        </p:nvSpPr>
        <p:spPr>
          <a:xfrm>
            <a:off x="107853" y="437025"/>
            <a:ext cx="11758326" cy="64633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For each shipment, display the latest status (Delivered, In Transit, or Returned) along with the latest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Delivery_Date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C867D-AE0E-4551-8247-C49012A0CF14}"/>
              </a:ext>
            </a:extLst>
          </p:cNvPr>
          <p:cNvSpPr txBox="1"/>
          <p:nvPr/>
        </p:nvSpPr>
        <p:spPr>
          <a:xfrm>
            <a:off x="2533710" y="108036"/>
            <a:ext cx="7002904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lvl="0" defTabSz="45720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6 – Shipment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 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D115A5-F48E-483B-DBB2-87122F21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3" y="1073354"/>
            <a:ext cx="5052498" cy="3353091"/>
          </a:xfrm>
          <a:prstGeom prst="rect">
            <a:avLst/>
          </a:prstGeom>
        </p:spPr>
      </p:pic>
      <p:pic>
        <p:nvPicPr>
          <p:cNvPr id="6" name="Picture 5" descr="A blue pie chart with text&#10;&#10;AI-generated content may be incorrect.">
            <a:extLst>
              <a:ext uri="{FF2B5EF4-FFF2-40B4-BE49-F238E27FC236}">
                <a16:creationId xmlns:a16="http://schemas.microsoft.com/office/drawing/2014/main" id="{70086FE0-D350-9C97-94DB-624A798B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34" y="1104060"/>
            <a:ext cx="5685013" cy="2994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2C9DB5-8F45-2DAD-3503-073C8A8DA252}"/>
              </a:ext>
            </a:extLst>
          </p:cNvPr>
          <p:cNvSpPr txBox="1"/>
          <p:nvPr/>
        </p:nvSpPr>
        <p:spPr>
          <a:xfrm>
            <a:off x="210207" y="4718639"/>
            <a:ext cx="10668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shipment is shown with its most recent status and delivery date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ensuring only the latest update per shipment is reported.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majority of shipments are marked as “Delivered”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a much smaller proportion still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Transit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overall successful delivery completion.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4C00D31-4A91-4DDB-B7AA-F2B5CC2F44AA}"/>
              </a:ext>
            </a:extLst>
          </p:cNvPr>
          <p:cNvSpPr/>
          <p:nvPr/>
        </p:nvSpPr>
        <p:spPr>
          <a:xfrm>
            <a:off x="936469" y="557258"/>
            <a:ext cx="8721821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routes where the majority of shipments are still “In Transit” or “Returned”.</a:t>
            </a:r>
            <a:endParaRPr lang="en-US" sz="16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7A9C62-FA3C-488D-A2DD-4BCC605647F9}"/>
              </a:ext>
            </a:extLst>
          </p:cNvPr>
          <p:cNvSpPr txBox="1"/>
          <p:nvPr/>
        </p:nvSpPr>
        <p:spPr>
          <a:xfrm>
            <a:off x="2533710" y="108036"/>
            <a:ext cx="7002904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lvl="0" defTabSz="45720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6 – Shipment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 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60D877B4-691C-2BEF-868B-169EAC07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26" y="1013292"/>
            <a:ext cx="5311600" cy="2979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A687A-7186-46B3-0E6A-9FE61D8C8DC7}"/>
              </a:ext>
            </a:extLst>
          </p:cNvPr>
          <p:cNvSpPr txBox="1"/>
          <p:nvPr/>
        </p:nvSpPr>
        <p:spPr>
          <a:xfrm>
            <a:off x="378371" y="5133228"/>
            <a:ext cx="93542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R020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a relatively high proportion of undelivered shipments,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16.67%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(7 out of 42 shipments) still marked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 Transit” or “Returned”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notable delivery delays or return issues compared to most other routes.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0DEDA1-E154-1CDE-5262-6EB4E9BD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4" y="969776"/>
            <a:ext cx="6508912" cy="302319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D2260C8-1E5C-4DBA-B54C-D425D8D2502C}"/>
              </a:ext>
            </a:extLst>
          </p:cNvPr>
          <p:cNvSpPr/>
          <p:nvPr/>
        </p:nvSpPr>
        <p:spPr>
          <a:xfrm>
            <a:off x="1059068" y="544830"/>
            <a:ext cx="9845444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most frequent delay reasons (if available in delay-related columns or flags).</a:t>
            </a:r>
            <a:endParaRPr lang="en-US" sz="18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1295C7-6868-4758-95F4-D763FAD61AAC}"/>
              </a:ext>
            </a:extLst>
          </p:cNvPr>
          <p:cNvSpPr txBox="1"/>
          <p:nvPr/>
        </p:nvSpPr>
        <p:spPr>
          <a:xfrm>
            <a:off x="2552108" y="112434"/>
            <a:ext cx="7002904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lvl="0" defTabSz="45720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6 – Shipment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 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2533B3-79FB-0474-595F-469B26A6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6" y="991262"/>
            <a:ext cx="5790336" cy="2194750"/>
          </a:xfrm>
          <a:prstGeom prst="rect">
            <a:avLst/>
          </a:prstGeom>
        </p:spPr>
      </p:pic>
      <p:pic>
        <p:nvPicPr>
          <p:cNvPr id="4" name="Picture 3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1BBA3CC3-6BA7-203A-E3ED-53961F3A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50" y="1482783"/>
            <a:ext cx="5790334" cy="1234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6AF90-1162-2CD4-2D60-9BFF3414167C}"/>
              </a:ext>
            </a:extLst>
          </p:cNvPr>
          <p:cNvSpPr txBox="1"/>
          <p:nvPr/>
        </p:nvSpPr>
        <p:spPr>
          <a:xfrm>
            <a:off x="211916" y="4323630"/>
            <a:ext cx="111830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frequent delay reason,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486 occurrences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it the primary cause of shipment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the second most common reason, accounting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293 occurrences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significant environmental impact on deliveries.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Technical Issues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contribute to delays less frequently,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168 occurrences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delay reason recorded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appears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53 times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suggesting either minor issues or missing delay information.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6CB485-2EDA-41D9-85F5-2C738707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002036"/>
              </p:ext>
            </p:extLst>
          </p:nvPr>
        </p:nvGraphicFramePr>
        <p:xfrm>
          <a:off x="462455" y="401867"/>
          <a:ext cx="11340662" cy="600597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6455">
                  <a:extLst>
                    <a:ext uri="{9D8B030D-6E8A-4147-A177-3AD203B41FA5}">
                      <a16:colId xmlns:a16="http://schemas.microsoft.com/office/drawing/2014/main" val="3298175001"/>
                    </a:ext>
                  </a:extLst>
                </a:gridCol>
                <a:gridCol w="3478924">
                  <a:extLst>
                    <a:ext uri="{9D8B030D-6E8A-4147-A177-3AD203B41FA5}">
                      <a16:colId xmlns:a16="http://schemas.microsoft.com/office/drawing/2014/main" val="1313413210"/>
                    </a:ext>
                  </a:extLst>
                </a:gridCol>
                <a:gridCol w="5875283">
                  <a:extLst>
                    <a:ext uri="{9D8B030D-6E8A-4147-A177-3AD203B41FA5}">
                      <a16:colId xmlns:a16="http://schemas.microsoft.com/office/drawing/2014/main" val="2095494670"/>
                    </a:ext>
                  </a:extLst>
                </a:gridCol>
              </a:tblGrid>
              <a:tr h="317121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Table Name</a:t>
                      </a: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Key Columns</a:t>
                      </a: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Include</a:t>
                      </a:r>
                    </a:p>
                  </a:txBody>
                  <a:tcPr marL="90205" marR="90205" marT="45103" marB="45103" anchor="ctr"/>
                </a:tc>
                <a:extLst>
                  <a:ext uri="{0D108BD9-81ED-4DB2-BD59-A6C34878D82A}">
                    <a16:rowId xmlns:a16="http://schemas.microsoft.com/office/drawing/2014/main" val="3545755930"/>
                  </a:ext>
                </a:extLst>
              </a:tr>
              <a:tr h="865940">
                <a:tc>
                  <a:txBody>
                    <a:bodyPr/>
                    <a:lstStyle/>
                    <a:p>
                      <a:r>
                        <a:rPr lang="en-IN" sz="1800" b="1" dirty="0" err="1">
                          <a:solidFill>
                            <a:schemeClr val="tx1"/>
                          </a:solidFill>
                        </a:rPr>
                        <a:t>Fedex_Orders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Order_ID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Customer_ID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Order_Date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Route_ID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Warehouse_ID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The Orders dataset contains order-level delivery details including order date, route, warehouse,</a:t>
                      </a:r>
                    </a:p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and payment type.</a:t>
                      </a:r>
                    </a:p>
                  </a:txBody>
                  <a:tcPr marL="90205" marR="90205" marT="45103" marB="45103" anchor="ctr"/>
                </a:tc>
                <a:extLst>
                  <a:ext uri="{0D108BD9-81ED-4DB2-BD59-A6C34878D82A}">
                    <a16:rowId xmlns:a16="http://schemas.microsoft.com/office/drawing/2014/main" val="1234507089"/>
                  </a:ext>
                </a:extLst>
              </a:tr>
              <a:tr h="1510352">
                <a:tc>
                  <a:txBody>
                    <a:bodyPr/>
                    <a:lstStyle/>
                    <a:p>
                      <a:r>
                        <a:rPr lang="en-IN" sz="1800" b="1" dirty="0" err="1">
                          <a:solidFill>
                            <a:schemeClr val="tx1"/>
                          </a:solidFill>
                        </a:rPr>
                        <a:t>Fedex_Routes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Route_ID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Source/Destination City,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Distance_KM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Avg_Transit_Time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The Routes dataset includes route-level transportation details, covering the source and</a:t>
                      </a:r>
                    </a:p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destination cities, countries, total distance, and average transit time (in hours).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0205" marR="90205" marT="45103" marB="45103" anchor="ctr"/>
                </a:tc>
                <a:extLst>
                  <a:ext uri="{0D108BD9-81ED-4DB2-BD59-A6C34878D82A}">
                    <a16:rowId xmlns:a16="http://schemas.microsoft.com/office/drawing/2014/main" val="2363870777"/>
                  </a:ext>
                </a:extLst>
              </a:tr>
              <a:tr h="1033060">
                <a:tc>
                  <a:txBody>
                    <a:bodyPr/>
                    <a:lstStyle/>
                    <a:p>
                      <a:r>
                        <a:rPr lang="en-IN" sz="1800" b="1" dirty="0" err="1">
                          <a:solidFill>
                            <a:schemeClr val="tx1"/>
                          </a:solidFill>
                        </a:rPr>
                        <a:t>Fedex_Warehouse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Warehouse_ID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City, Country,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Capacity_per_day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The Warehouses dataset provides location-level information about FedEx’s major hubs and</a:t>
                      </a:r>
                    </a:p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sortation centers.</a:t>
                      </a:r>
                    </a:p>
                  </a:txBody>
                  <a:tcPr marL="90205" marR="90205" marT="45103" marB="45103" anchor="ctr"/>
                </a:tc>
                <a:extLst>
                  <a:ext uri="{0D108BD9-81ED-4DB2-BD59-A6C34878D82A}">
                    <a16:rowId xmlns:a16="http://schemas.microsoft.com/office/drawing/2014/main" val="2074361998"/>
                  </a:ext>
                </a:extLst>
              </a:tr>
              <a:tr h="1271706">
                <a:tc>
                  <a:txBody>
                    <a:bodyPr/>
                    <a:lstStyle/>
                    <a:p>
                      <a:r>
                        <a:rPr lang="en-IN" sz="1800" b="1" dirty="0" err="1">
                          <a:solidFill>
                            <a:schemeClr val="tx1"/>
                          </a:solidFill>
                        </a:rPr>
                        <a:t>Fedex_Delivery</a:t>
                      </a:r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 Agents</a:t>
                      </a: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Agent_ID, Agent_Name, Zone, Experience_Years, Avg_Rating</a:t>
                      </a: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The Delivery Agents dataset contains agent-level performance data, including agent ID, name,</a:t>
                      </a:r>
                    </a:p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assigned zone and country, experience, and customer rating.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0205" marR="90205" marT="45103" marB="45103" anchor="ctr"/>
                </a:tc>
                <a:extLst>
                  <a:ext uri="{0D108BD9-81ED-4DB2-BD59-A6C34878D82A}">
                    <a16:rowId xmlns:a16="http://schemas.microsoft.com/office/drawing/2014/main" val="3294287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b="1" dirty="0" err="1">
                          <a:solidFill>
                            <a:schemeClr val="tx1"/>
                          </a:solidFill>
                        </a:rPr>
                        <a:t>Fedex_Shipments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Shipment_ID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Order_ID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Agent_ID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Pickup/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Delivery_Date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Delay_Hours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, Status</a:t>
                      </a:r>
                    </a:p>
                  </a:txBody>
                  <a:tcPr marL="90205" marR="90205" marT="45103" marB="45103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The Shipments dataset includes shipment-level tracking information with timestamps for pickup</a:t>
                      </a:r>
                    </a:p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and delivery, delay duration, and feedback ratings.</a:t>
                      </a:r>
                    </a:p>
                  </a:txBody>
                  <a:tcPr marL="90205" marR="90205" marT="45103" marB="45103" anchor="ctr"/>
                </a:tc>
                <a:extLst>
                  <a:ext uri="{0D108BD9-81ED-4DB2-BD59-A6C34878D82A}">
                    <a16:rowId xmlns:a16="http://schemas.microsoft.com/office/drawing/2014/main" val="20189931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6FFB3FC-1C41-4CFC-A271-9D2F4D642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964" y="-73644"/>
            <a:ext cx="30773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Dataset Summary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u="sng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157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89C8A3-35B4-D5F2-C103-0D90A03EE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449187E-6927-C5FD-7162-15E2BE575232}"/>
              </a:ext>
            </a:extLst>
          </p:cNvPr>
          <p:cNvSpPr/>
          <p:nvPr/>
        </p:nvSpPr>
        <p:spPr>
          <a:xfrm>
            <a:off x="82181" y="446905"/>
            <a:ext cx="12001961" cy="64633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orders with exceptionally high delay (&gt;120 hours) to investigate potential bottlenecks.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F51D50-FA0E-729D-9EE2-9F0C76398AB3}"/>
              </a:ext>
            </a:extLst>
          </p:cNvPr>
          <p:cNvSpPr txBox="1"/>
          <p:nvPr/>
        </p:nvSpPr>
        <p:spPr>
          <a:xfrm>
            <a:off x="2552108" y="112434"/>
            <a:ext cx="7002904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lvl="0" defTabSz="45720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6 – Shipment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 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602628-5245-D8B1-33F0-C637E28E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8" y="1119884"/>
            <a:ext cx="11274651" cy="2438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CA9C5-6415-4C92-5CC1-FDCD5621E14A}"/>
              </a:ext>
            </a:extLst>
          </p:cNvPr>
          <p:cNvSpPr txBox="1"/>
          <p:nvPr/>
        </p:nvSpPr>
        <p:spPr>
          <a:xfrm>
            <a:off x="746234" y="4927937"/>
            <a:ext cx="84503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shipments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experienced exceptionally high delays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 230 hours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maximum delay recorded was 238.6 hours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affecting multiple orders.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delayed shipments were eventually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process inefficiencies rather than delivery failure.</a:t>
            </a:r>
          </a:p>
        </p:txBody>
      </p:sp>
    </p:spTree>
    <p:extLst>
      <p:ext uri="{BB962C8B-B14F-4D97-AF65-F5344CB8AC3E}">
        <p14:creationId xmlns:p14="http://schemas.microsoft.com/office/powerpoint/2010/main" val="1580929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6F96-F512-4C7B-98CA-F1024E7919F6}"/>
              </a:ext>
            </a:extLst>
          </p:cNvPr>
          <p:cNvSpPr txBox="1"/>
          <p:nvPr/>
        </p:nvSpPr>
        <p:spPr>
          <a:xfrm>
            <a:off x="2984235" y="519191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lvl="0" defTabSz="45720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7 – KPI Reporting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344DA2D-795D-4779-AFC5-3AC71C3AB441}"/>
              </a:ext>
            </a:extLst>
          </p:cNvPr>
          <p:cNvSpPr/>
          <p:nvPr/>
        </p:nvSpPr>
        <p:spPr>
          <a:xfrm>
            <a:off x="181875" y="454301"/>
            <a:ext cx="6035158" cy="64633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Average Delivery Delay per </a:t>
            </a:r>
            <a:r>
              <a:rPr lang="en-US" sz="1800" b="1" i="0" u="sng" strike="noStrike" kern="1200" cap="none" spc="0" baseline="0" dirty="0" err="1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Source_Country</a:t>
            </a:r>
            <a:endParaRPr lang="en-US" sz="18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EB91C4D-57CB-4F9E-BC52-A943ABB09C98}"/>
              </a:ext>
            </a:extLst>
          </p:cNvPr>
          <p:cNvSpPr/>
          <p:nvPr/>
        </p:nvSpPr>
        <p:spPr>
          <a:xfrm>
            <a:off x="1126595" y="5436415"/>
            <a:ext cx="10066922" cy="923330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hangingPunct="0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 dirty="0" err="1">
                <a:solidFill>
                  <a:srgbClr val="0D0D0D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US" sz="1200" b="1" i="0" u="none" strike="noStrike" kern="1200" cap="none" spc="0" baseline="0" dirty="0" err="1">
                <a:solidFill>
                  <a:srgbClr val="0D0D0D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UAE has the highest delay (41.03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despite moderate volume, while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 handles the most shipments (144)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significantly higher efficiency than the high-delay leaders like Turkey and China.</a:t>
            </a:r>
            <a:endParaRPr lang="en-US" sz="1200" b="1" i="0" u="none" strike="noStrike" kern="1200" cap="none" spc="0" baseline="0" dirty="0">
              <a:solidFill>
                <a:srgbClr val="0D0D0D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1B20FA9D-30E4-4C69-BAE2-570104CB9A9F}"/>
              </a:ext>
            </a:extLst>
          </p:cNvPr>
          <p:cNvSpPr/>
          <p:nvPr/>
        </p:nvSpPr>
        <p:spPr>
          <a:xfrm>
            <a:off x="4866366" y="1045084"/>
            <a:ext cx="2350995" cy="615555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Highest Average Delay Country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UAE — 41.03 hours</a:t>
            </a:r>
            <a:br>
              <a:rPr lang="en-US" sz="11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100" b="1" i="0" u="none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2634949E-DCF8-4EF2-A255-81655BC5116E}"/>
              </a:ext>
            </a:extLst>
          </p:cNvPr>
          <p:cNvSpPr/>
          <p:nvPr/>
        </p:nvSpPr>
        <p:spPr>
          <a:xfrm>
            <a:off x="7295193" y="1050048"/>
            <a:ext cx="2445315" cy="600166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Top  Delay Countries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UAE, Turkey, China, Singapore, UK</a:t>
            </a:r>
            <a:br>
              <a:rPr lang="en-US" sz="1050" b="0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Range: 29–41 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hours</a:t>
            </a:r>
            <a:endParaRPr lang="en-US" sz="1050" b="0" i="0" u="none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BBB9F4DA-0C64-4E76-ABB4-D603B6D13AAA}"/>
              </a:ext>
            </a:extLst>
          </p:cNvPr>
          <p:cNvSpPr/>
          <p:nvPr/>
        </p:nvSpPr>
        <p:spPr>
          <a:xfrm>
            <a:off x="9877792" y="1060597"/>
            <a:ext cx="2093491" cy="646331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Calisto MT"/>
              </a:rPr>
              <a:t>Bottom Delay Countries</a:t>
            </a:r>
            <a:br>
              <a:rPr lang="en-US" sz="1200" b="0" i="0" u="none" strike="noStrike" kern="1200" cap="none" spc="0" baseline="0" dirty="0">
                <a:uFillTx/>
                <a:latin typeface="Calisto MT"/>
              </a:rPr>
            </a:br>
            <a:r>
              <a:rPr lang="en-US" sz="1200" b="1" i="0" u="none" strike="noStrike" kern="1200" cap="none" spc="0" baseline="0" dirty="0">
                <a:uFillTx/>
                <a:latin typeface="Calisto MT"/>
              </a:rPr>
              <a:t>Japan ,Canada </a:t>
            </a:r>
            <a:endParaRPr lang="en-US" sz="1200" b="1" dirty="0">
              <a:latin typeface="Calisto MT"/>
            </a:endParaRPr>
          </a:p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Calisto MT"/>
              </a:rPr>
              <a:t>Ran</a:t>
            </a:r>
            <a:r>
              <a:rPr lang="en-US" sz="1200" b="1" dirty="0">
                <a:latin typeface="Calisto MT"/>
              </a:rPr>
              <a:t>ge:</a:t>
            </a:r>
            <a:r>
              <a:rPr lang="en-US" sz="1200" b="1" i="0" u="none" strike="noStrike" kern="1200" cap="none" spc="0" baseline="0" dirty="0">
                <a:uFillTx/>
                <a:latin typeface="Calisto MT"/>
              </a:rPr>
              <a:t> 9.72</a:t>
            </a:r>
            <a:r>
              <a:rPr lang="en-US" sz="1200" b="1" dirty="0">
                <a:latin typeface="Calisto MT"/>
              </a:rPr>
              <a:t>-— 11.94 hours</a:t>
            </a:r>
            <a:endParaRPr lang="en-US" sz="1200" b="0" i="0" u="none" strike="noStrike" kern="1200" cap="none" spc="0" baseline="0" dirty="0">
              <a:uFillTx/>
              <a:latin typeface="Calisto MT"/>
            </a:endParaRPr>
          </a:p>
        </p:txBody>
      </p:sp>
      <p:sp>
        <p:nvSpPr>
          <p:cNvPr id="11" name="Rectangle 31">
            <a:extLst>
              <a:ext uri="{FF2B5EF4-FFF2-40B4-BE49-F238E27FC236}">
                <a16:creationId xmlns:a16="http://schemas.microsoft.com/office/drawing/2014/main" id="{A3057F6F-B350-45CF-9777-0DAD1006FD41}"/>
              </a:ext>
            </a:extLst>
          </p:cNvPr>
          <p:cNvSpPr/>
          <p:nvPr/>
        </p:nvSpPr>
        <p:spPr>
          <a:xfrm>
            <a:off x="59708" y="1063149"/>
            <a:ext cx="2240604" cy="692493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Calisto MT"/>
              </a:rPr>
              <a:t>Average Delivery Delay In hours</a:t>
            </a:r>
            <a:endParaRPr lang="en-US" sz="1400" b="0" i="0" u="none" strike="noStrike" kern="1200" cap="none" spc="0" baseline="0" dirty="0"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 dirty="0">
                <a:uFillTx/>
                <a:latin typeface="Calisto MT"/>
              </a:rPr>
              <a:t>20.87 hours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F8568F02-8AFA-4FCD-8F1B-803634414E9C}"/>
              </a:ext>
            </a:extLst>
          </p:cNvPr>
          <p:cNvSpPr/>
          <p:nvPr/>
        </p:nvSpPr>
        <p:spPr>
          <a:xfrm>
            <a:off x="2547929" y="1080706"/>
            <a:ext cx="2240605" cy="600166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 dirty="0">
                <a:uFillTx/>
                <a:latin typeface="Calisto MT"/>
              </a:rPr>
              <a:t>Shipment Leader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 dirty="0">
                <a:uFillTx/>
                <a:latin typeface="Calisto MT"/>
              </a:rPr>
              <a:t>USA — 144 shipments</a:t>
            </a:r>
            <a:br>
              <a:rPr lang="en-US" sz="1100" b="0" i="0" u="none" strike="noStrike" kern="1200" cap="none" spc="0" baseline="0" dirty="0">
                <a:uFillTx/>
                <a:latin typeface="Calisto MT"/>
              </a:rPr>
            </a:br>
            <a:endParaRPr lang="en-US" sz="1100" b="0" i="0" u="none" strike="noStrike" kern="1200" cap="none" spc="0" baseline="0" dirty="0">
              <a:uFillTx/>
              <a:latin typeface="Calisto MT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8DA54-8F62-2AA9-1EED-25E693A2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" y="1912856"/>
            <a:ext cx="6253655" cy="3284505"/>
          </a:xfrm>
          <a:prstGeom prst="rect">
            <a:avLst/>
          </a:prstGeom>
        </p:spPr>
      </p:pic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8EF3A3AD-C0BC-487D-7CEA-7367067C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745" y="1928255"/>
            <a:ext cx="5118538" cy="316116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098F863-A037-4EE5-B504-DFD37A7910B0}"/>
              </a:ext>
            </a:extLst>
          </p:cNvPr>
          <p:cNvSpPr/>
          <p:nvPr/>
        </p:nvSpPr>
        <p:spPr>
          <a:xfrm>
            <a:off x="399976" y="701620"/>
            <a:ext cx="8985762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On-Time Delivery % = (Total On-Time Deliveries / Total Deliveries) * 100.</a:t>
            </a:r>
            <a:endParaRPr lang="en-US" sz="18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97993E-AE47-41CD-819F-AE4ED7A1FA55}"/>
              </a:ext>
            </a:extLst>
          </p:cNvPr>
          <p:cNvSpPr txBox="1"/>
          <p:nvPr/>
        </p:nvSpPr>
        <p:spPr>
          <a:xfrm>
            <a:off x="2941195" y="216008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7 – KPI Reporting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22F64D0-2413-4D60-A0DB-A02365962990}"/>
              </a:ext>
            </a:extLst>
          </p:cNvPr>
          <p:cNvSpPr/>
          <p:nvPr/>
        </p:nvSpPr>
        <p:spPr>
          <a:xfrm>
            <a:off x="9129122" y="1089530"/>
            <a:ext cx="2756002" cy="523220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1200" cap="none" spc="0" baseline="0" dirty="0" err="1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Avg_On</a:t>
            </a:r>
            <a:r>
              <a:rPr lang="en-IN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-Time Delivery %</a:t>
            </a:r>
            <a:endParaRPr lang="en-IN" sz="1400" b="0" i="0" u="none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9.21%</a:t>
            </a: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EB64B475-E24C-40BD-BF5B-298D4A29A994}"/>
              </a:ext>
            </a:extLst>
          </p:cNvPr>
          <p:cNvSpPr/>
          <p:nvPr/>
        </p:nvSpPr>
        <p:spPr>
          <a:xfrm>
            <a:off x="6232909" y="1089530"/>
            <a:ext cx="2444800" cy="523220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of </a:t>
            </a:r>
            <a:r>
              <a:rPr lang="en-US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OTD</a:t>
            </a:r>
            <a:endParaRPr lang="en-US" sz="1400" b="0" i="0" u="none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9% </a:t>
            </a:r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EE790CE4-A7D9-440C-A56D-59A8F3195C65}"/>
              </a:ext>
            </a:extLst>
          </p:cNvPr>
          <p:cNvSpPr/>
          <p:nvPr/>
        </p:nvSpPr>
        <p:spPr>
          <a:xfrm>
            <a:off x="674820" y="1082421"/>
            <a:ext cx="2165131" cy="523219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Calisto MT"/>
              </a:rPr>
              <a:t>Best Performing Route</a:t>
            </a:r>
            <a:endParaRPr lang="en-US" sz="1400" b="0" i="0" u="none" strike="noStrike" kern="1200" cap="none" spc="0" baseline="0" dirty="0"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Calisto MT"/>
              </a:rPr>
              <a:t>R015 — 17.86% OTD</a:t>
            </a: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E364317-833A-44A1-B20D-B7A71370ED7A}"/>
              </a:ext>
            </a:extLst>
          </p:cNvPr>
          <p:cNvSpPr/>
          <p:nvPr/>
        </p:nvSpPr>
        <p:spPr>
          <a:xfrm>
            <a:off x="3494473" y="1070952"/>
            <a:ext cx="2088739" cy="523219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Calisto MT"/>
              </a:rPr>
              <a:t>Route With 0% OTD</a:t>
            </a:r>
            <a:endParaRPr lang="en-US" sz="1400" b="0" i="0" u="none" strike="noStrike" kern="1200" cap="none" spc="0" baseline="0" dirty="0"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Calisto MT"/>
              </a:rPr>
              <a:t>R009 — 0% On-Time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DD1D6E-64C8-1E06-29F5-862B6930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" y="1835330"/>
            <a:ext cx="6259600" cy="3528366"/>
          </a:xfrm>
          <a:prstGeom prst="rect">
            <a:avLst/>
          </a:prstGeom>
        </p:spPr>
      </p:pic>
      <p:pic>
        <p:nvPicPr>
          <p:cNvPr id="5" name="Picture 4" descr="A screenshot of a data table&#10;&#10;AI-generated content may be incorrect.">
            <a:extLst>
              <a:ext uri="{FF2B5EF4-FFF2-40B4-BE49-F238E27FC236}">
                <a16:creationId xmlns:a16="http://schemas.microsoft.com/office/drawing/2014/main" id="{BB0B2FBB-79A7-16B9-4400-4C9B64077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93" y="1835330"/>
            <a:ext cx="5538952" cy="3528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546CB-8722-236D-5B3B-6C9EE563669C}"/>
              </a:ext>
            </a:extLst>
          </p:cNvPr>
          <p:cNvSpPr txBox="1"/>
          <p:nvPr/>
        </p:nvSpPr>
        <p:spPr>
          <a:xfrm>
            <a:off x="27386" y="5380672"/>
            <a:ext cx="121372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overall system maintains an alarmingly low </a:t>
            </a:r>
            <a:r>
              <a:rPr lang="en-US" b="1" dirty="0"/>
              <a:t>9.21% On-Time Delivery rate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Route R015 (Netherlands)</a:t>
            </a:r>
            <a:r>
              <a:rPr lang="en-US" dirty="0"/>
              <a:t> is the most reliable path, achieving the highest OTD rate of </a:t>
            </a:r>
            <a:r>
              <a:rPr lang="en-US" b="1" dirty="0"/>
              <a:t>17.86%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Performance is so poor that </a:t>
            </a:r>
            <a:r>
              <a:rPr lang="en-US" b="1" dirty="0"/>
              <a:t>Route R009</a:t>
            </a:r>
            <a:r>
              <a:rPr lang="en-US" dirty="0"/>
              <a:t> has recorded a </a:t>
            </a:r>
            <a:r>
              <a:rPr lang="en-US" b="1" dirty="0"/>
              <a:t>0% On-Time rate</a:t>
            </a:r>
            <a:r>
              <a:rPr lang="en-US" dirty="0"/>
              <a:t>, while even the best routes struggle to exceed an 18% success threshold.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66F7-39AC-4A7B-A008-03DC9E8C973C}"/>
              </a:ext>
            </a:extLst>
          </p:cNvPr>
          <p:cNvSpPr txBox="1"/>
          <p:nvPr/>
        </p:nvSpPr>
        <p:spPr>
          <a:xfrm>
            <a:off x="3002036" y="451960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7 – KPI Reporting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 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44076D-54C1-4BCB-A513-01538399609B}"/>
              </a:ext>
            </a:extLst>
          </p:cNvPr>
          <p:cNvSpPr/>
          <p:nvPr/>
        </p:nvSpPr>
        <p:spPr>
          <a:xfrm>
            <a:off x="3705135" y="400134"/>
            <a:ext cx="6035158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uFillTx/>
                <a:latin typeface="Calisto MT"/>
              </a:rPr>
              <a:t>3. Average Delay (hours) per </a:t>
            </a:r>
            <a:r>
              <a:rPr lang="en-US" sz="1800" b="1" i="0" u="sng" strike="noStrike" kern="1200" cap="none" spc="0" baseline="0" dirty="0" err="1">
                <a:uFillTx/>
                <a:latin typeface="Calisto MT"/>
              </a:rPr>
              <a:t>Route_ID</a:t>
            </a:r>
            <a:endParaRPr lang="en-US" sz="1800" b="1" i="0" u="sng" strike="noStrike" kern="1200" cap="none" spc="0" baseline="0" dirty="0">
              <a:uFillTx/>
              <a:latin typeface="Arial" pitchFamily="34"/>
            </a:endParaRPr>
          </a:p>
        </p:txBody>
      </p:sp>
      <p:sp>
        <p:nvSpPr>
          <p:cNvPr id="10" name="Rectangle 33">
            <a:extLst>
              <a:ext uri="{FF2B5EF4-FFF2-40B4-BE49-F238E27FC236}">
                <a16:creationId xmlns:a16="http://schemas.microsoft.com/office/drawing/2014/main" id="{FA7F6465-5E76-4C12-A551-10ABEF9AEB1F}"/>
              </a:ext>
            </a:extLst>
          </p:cNvPr>
          <p:cNvSpPr/>
          <p:nvPr/>
        </p:nvSpPr>
        <p:spPr>
          <a:xfrm>
            <a:off x="513586" y="820499"/>
            <a:ext cx="2186362" cy="738661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Avg Delay hours (Across All Routes)</a:t>
            </a:r>
            <a:endParaRPr lang="en-US" sz="1400" b="0" i="0" u="none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23.6 h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urs</a:t>
            </a:r>
          </a:p>
        </p:txBody>
      </p:sp>
      <p:sp>
        <p:nvSpPr>
          <p:cNvPr id="11" name="Rectangle 34">
            <a:extLst>
              <a:ext uri="{FF2B5EF4-FFF2-40B4-BE49-F238E27FC236}">
                <a16:creationId xmlns:a16="http://schemas.microsoft.com/office/drawing/2014/main" id="{96334CFB-CEBD-4DFF-9A7C-BAE4D73FFF4B}"/>
              </a:ext>
            </a:extLst>
          </p:cNvPr>
          <p:cNvSpPr/>
          <p:nvPr/>
        </p:nvSpPr>
        <p:spPr>
          <a:xfrm>
            <a:off x="9469724" y="857455"/>
            <a:ext cx="2468323" cy="738664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Bottom Delay Routes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R001 – 6.82 Hours</a:t>
            </a:r>
            <a:endParaRPr lang="en-US" sz="1400" b="0" i="0" u="none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R009 – 9.72 Hours</a:t>
            </a:r>
            <a:endParaRPr lang="en-US" sz="1400" b="0" i="0" u="none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5">
            <a:extLst>
              <a:ext uri="{FF2B5EF4-FFF2-40B4-BE49-F238E27FC236}">
                <a16:creationId xmlns:a16="http://schemas.microsoft.com/office/drawing/2014/main" id="{067CAD20-2F55-4BDB-8DD2-1F61BCDAF5CB}"/>
              </a:ext>
            </a:extLst>
          </p:cNvPr>
          <p:cNvSpPr/>
          <p:nvPr/>
        </p:nvSpPr>
        <p:spPr>
          <a:xfrm>
            <a:off x="6049940" y="835800"/>
            <a:ext cx="3094060" cy="954107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Moderate Delay Routes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R005-29.86 hours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400" b="1" i="0" u="none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R004 -25.88 hours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400" b="1" i="0" u="none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47C306-3C7C-2B69-AFFF-37359C34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7" y="1938855"/>
            <a:ext cx="4046571" cy="278328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05F1F6-D733-E0E9-3316-8BC0DEFF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088" y="2109923"/>
            <a:ext cx="7445385" cy="279992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A32E833-B3AC-76D6-E4D0-D34C66775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Google Sans Flex"/>
              </a:rPr>
              <a:t>short 1 line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AE3F5-B959-8F16-8679-F1E496458727}"/>
              </a:ext>
            </a:extLst>
          </p:cNvPr>
          <p:cNvSpPr txBox="1"/>
          <p:nvPr/>
        </p:nvSpPr>
        <p:spPr>
          <a:xfrm>
            <a:off x="438862" y="4968085"/>
            <a:ext cx="1155155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Google Sans Flex"/>
              </a:rPr>
              <a:t>Findings: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 R002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most significant bottleneck in the network, with a critical average delay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41.04 hours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is a massive gap in efficiency across the network, with the worst route (R002) experiencing over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6x more delay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than the most efficient path,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 R001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averages 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6.82 hours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overall average delay across all routes in the network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23.6 hours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serving as a benchmark for identifying underperforming high-risk routes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R007 (34.01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hrs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R020 (32.80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hrs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5F7827BB-00B6-DE48-5CE7-E3E508B7F0A0}"/>
              </a:ext>
            </a:extLst>
          </p:cNvPr>
          <p:cNvSpPr/>
          <p:nvPr/>
        </p:nvSpPr>
        <p:spPr>
          <a:xfrm>
            <a:off x="2979709" y="832171"/>
            <a:ext cx="2790470" cy="954107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Delay Routes </a:t>
            </a:r>
          </a:p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R002 – 41.03 hours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R007 – 34.01 hours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EA46-05A8-4C7E-A727-ACED98850DC9}"/>
              </a:ext>
            </a:extLst>
          </p:cNvPr>
          <p:cNvSpPr txBox="1"/>
          <p:nvPr/>
        </p:nvSpPr>
        <p:spPr>
          <a:xfrm>
            <a:off x="3269711" y="497110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lvl="0" defTabSz="45720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7 – KPI Reporting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2060"/>
              </a:solidFill>
              <a:effectLst>
                <a:outerShdw dist="25403" dir="14639867">
                  <a:srgbClr val="000000"/>
                </a:outerShdw>
              </a:effectLst>
              <a:uFillTx/>
              <a:latin typeface="Calisto MT"/>
              <a:cs typeface="Trebuchet M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F61B30D-D137-4D76-8091-412A2A58285A}"/>
              </a:ext>
            </a:extLst>
          </p:cNvPr>
          <p:cNvSpPr/>
          <p:nvPr/>
        </p:nvSpPr>
        <p:spPr>
          <a:xfrm>
            <a:off x="439305" y="701427"/>
            <a:ext cx="9619095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1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Utilization % = (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Shipments_Handled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Capacity_per_day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* 100.</a:t>
            </a:r>
            <a:endParaRPr lang="en-IN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9BFD38C-D235-459E-BE69-4C6A7EA50C97}"/>
              </a:ext>
            </a:extLst>
          </p:cNvPr>
          <p:cNvSpPr/>
          <p:nvPr/>
        </p:nvSpPr>
        <p:spPr>
          <a:xfrm>
            <a:off x="536217" y="1091429"/>
            <a:ext cx="2116579" cy="646331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Calisto MT"/>
              </a:rPr>
              <a:t>Highest Utilization </a:t>
            </a:r>
            <a:r>
              <a:rPr lang="en-US" sz="1200" b="1" i="0" u="none" strike="noStrike" kern="1200" cap="none" spc="0" baseline="0" dirty="0" err="1">
                <a:uFillTx/>
                <a:latin typeface="Calisto MT"/>
              </a:rPr>
              <a:t>Warehouse</a:t>
            </a:r>
            <a:r>
              <a:rPr lang="en-US" sz="1200" b="1" dirty="0" err="1">
                <a:latin typeface="Calisto MT"/>
              </a:rPr>
              <a:t>_ID</a:t>
            </a:r>
            <a:endParaRPr lang="en-US" sz="1200" b="1" i="0" u="none" strike="noStrike" kern="1200" cap="none" spc="0" baseline="0" dirty="0"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Calisto MT"/>
              </a:rPr>
              <a:t>W010 — 0.11%</a:t>
            </a:r>
            <a:endParaRPr lang="en-US" sz="1200" b="0" i="0" u="none" strike="noStrike" kern="1200" cap="none" spc="0" baseline="0" dirty="0">
              <a:uFillTx/>
              <a:latin typeface="Calisto MT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5FB6EFD-F04B-48BC-BDA2-652413250068}"/>
              </a:ext>
            </a:extLst>
          </p:cNvPr>
          <p:cNvSpPr/>
          <p:nvPr/>
        </p:nvSpPr>
        <p:spPr>
          <a:xfrm>
            <a:off x="3081470" y="1070103"/>
            <a:ext cx="2116579" cy="646334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Calisto MT"/>
              </a:rPr>
              <a:t>Lowest Utilization Warehouse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Calisto MT"/>
              </a:rPr>
              <a:t>W003 — 0.03%</a:t>
            </a:r>
            <a:endParaRPr lang="en-US" sz="1200" b="0" i="0" u="none" strike="noStrike" kern="1200" cap="none" spc="0" baseline="0" dirty="0">
              <a:uFillTx/>
              <a:latin typeface="Calisto MT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7B95D990-B58A-47F7-88E6-CEB881B965F1}"/>
              </a:ext>
            </a:extLst>
          </p:cNvPr>
          <p:cNvSpPr/>
          <p:nvPr/>
        </p:nvSpPr>
        <p:spPr>
          <a:xfrm>
            <a:off x="6127765" y="1091426"/>
            <a:ext cx="2116578" cy="646334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1" i="0" u="none" strike="noStrike" kern="1200" cap="none" spc="0" baseline="0" dirty="0">
                <a:uFillTx/>
                <a:latin typeface="Calisto MT"/>
              </a:rPr>
              <a:t>Network </a:t>
            </a:r>
            <a:r>
              <a:rPr lang="en-IN" sz="1200" b="1" i="0" u="none" strike="noStrike" kern="1200" cap="none" spc="0" baseline="0" dirty="0" err="1">
                <a:uFillTx/>
                <a:latin typeface="Calisto MT"/>
              </a:rPr>
              <a:t>Avg</a:t>
            </a:r>
            <a:r>
              <a:rPr lang="en-IN" sz="1200" b="1" i="0" u="none" strike="noStrike" kern="1200" cap="none" spc="0" baseline="0" dirty="0">
                <a:uFillTx/>
                <a:latin typeface="Calisto MT"/>
              </a:rPr>
              <a:t>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1" i="0" u="none" strike="noStrike" kern="1200" cap="none" spc="0" baseline="0" dirty="0">
                <a:uFillTx/>
                <a:latin typeface="Calisto MT"/>
              </a:rPr>
              <a:t>Utilization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1" i="0" u="none" strike="noStrike" kern="1200" cap="none" spc="0" baseline="0" dirty="0">
                <a:uFillTx/>
                <a:latin typeface="Calisto MT"/>
              </a:rPr>
              <a:t> </a:t>
            </a:r>
            <a:r>
              <a:rPr lang="en-IN" sz="1200" b="1" dirty="0">
                <a:latin typeface="Calisto MT"/>
              </a:rPr>
              <a:t>0.05</a:t>
            </a:r>
            <a:r>
              <a:rPr lang="en-IN" sz="1200" b="1" i="0" u="none" strike="noStrike" kern="1200" cap="none" spc="0" baseline="0" dirty="0">
                <a:uFillTx/>
                <a:latin typeface="Calisto MT"/>
              </a:rPr>
              <a:t>%</a:t>
            </a: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AF692BCD-5F7B-44DF-BC53-968DD046731F}"/>
              </a:ext>
            </a:extLst>
          </p:cNvPr>
          <p:cNvSpPr/>
          <p:nvPr/>
        </p:nvSpPr>
        <p:spPr>
          <a:xfrm>
            <a:off x="8418786" y="1070103"/>
            <a:ext cx="3347280" cy="646331"/>
          </a:xfrm>
          <a:prstGeom prst="rect">
            <a:avLst/>
          </a:prstGeom>
          <a:solidFill>
            <a:schemeClr val="accent4"/>
          </a:solidFill>
          <a:ln cap="rnd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 dirty="0">
                <a:uFillTx/>
                <a:latin typeface="Calisto MT"/>
              </a:rPr>
              <a:t>Warehouses Below 0.05% Utilization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dirty="0">
                <a:latin typeface="Calisto MT"/>
              </a:rPr>
              <a:t>5 </a:t>
            </a:r>
            <a:r>
              <a:rPr lang="en-US" sz="1200" b="1" i="0" u="none" strike="noStrike" kern="1200" cap="none" spc="0" baseline="0" dirty="0">
                <a:uFillTx/>
                <a:latin typeface="Calisto MT"/>
              </a:rPr>
              <a:t>Warehouses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dirty="0">
                <a:latin typeface="Calisto MT"/>
              </a:rPr>
              <a:t>W001,W003,W007,W008,W009</a:t>
            </a:r>
            <a:endParaRPr lang="en-US" sz="1200" b="1" i="0" u="none" strike="noStrike" kern="1200" cap="none" spc="0" baseline="0" dirty="0">
              <a:uFillTx/>
              <a:latin typeface="Calisto MT"/>
            </a:endParaRPr>
          </a:p>
        </p:txBody>
      </p:sp>
      <p:pic>
        <p:nvPicPr>
          <p:cNvPr id="14" name="Picture 13" descr="A close up of a text&#10;&#10;AI-generated content may be incorrect.">
            <a:extLst>
              <a:ext uri="{FF2B5EF4-FFF2-40B4-BE49-F238E27FC236}">
                <a16:creationId xmlns:a16="http://schemas.microsoft.com/office/drawing/2014/main" id="{BFBCD8BC-DBE7-6A1A-74E4-2A5D1567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5" y="2014299"/>
            <a:ext cx="4426985" cy="624894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48DC34-4787-8ACD-E1CC-2E2A1501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04" y="2639193"/>
            <a:ext cx="4426985" cy="1943607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F63F94-A0CC-9408-2CF2-69DC7AAF7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3" y="4739841"/>
            <a:ext cx="4426985" cy="205345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C75DFE-4391-F789-6F94-787E19894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049" y="1914793"/>
            <a:ext cx="6806277" cy="2370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0FDF74-54D2-B148-465C-6584D1BDB4DC}"/>
              </a:ext>
            </a:extLst>
          </p:cNvPr>
          <p:cNvSpPr txBox="1"/>
          <p:nvPr/>
        </p:nvSpPr>
        <p:spPr>
          <a:xfrm>
            <a:off x="5005948" y="4383668"/>
            <a:ext cx="6698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entire logistics network is operating at a critically low average utilization of just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5.99%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leaving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88–96% of total capacity unused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Warehouse W010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most active facility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0.11% utilization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is more than triple the activity level of the least utilized facility,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W003 (3.43%)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significant portion of the infrastructure is dormant,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individual warehouses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operating below a minimal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5% utilization threshold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10CF-3B55-4300-BAB1-85F47570CE7F}"/>
              </a:ext>
            </a:extLst>
          </p:cNvPr>
          <p:cNvSpPr txBox="1"/>
          <p:nvPr/>
        </p:nvSpPr>
        <p:spPr>
          <a:xfrm>
            <a:off x="2272901" y="11790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497D-1BC7-4E68-87C3-DA9F4D278877}"/>
              </a:ext>
            </a:extLst>
          </p:cNvPr>
          <p:cNvSpPr txBox="1"/>
          <p:nvPr/>
        </p:nvSpPr>
        <p:spPr>
          <a:xfrm>
            <a:off x="4385476" y="65519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0" dirty="0">
              <a:solidFill>
                <a:srgbClr val="C00000"/>
              </a:solidFill>
              <a:uFillTx/>
              <a:latin typeface="Calisto MT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6FB19-2F6F-2FD7-DDD0-7B3013EB21AF}"/>
              </a:ext>
            </a:extLst>
          </p:cNvPr>
          <p:cNvSpPr txBox="1"/>
          <p:nvPr/>
        </p:nvSpPr>
        <p:spPr>
          <a:xfrm>
            <a:off x="457200" y="725017"/>
            <a:ext cx="991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1.Express deliveries experience higher average delays (23 hours) than Standard deliveries (21 hours).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723A8-DA39-E65C-C65E-5AA1974A7F39}"/>
              </a:ext>
            </a:extLst>
          </p:cNvPr>
          <p:cNvSpPr txBox="1"/>
          <p:nvPr/>
        </p:nvSpPr>
        <p:spPr>
          <a:xfrm>
            <a:off x="457200" y="1149662"/>
            <a:ext cx="11198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2.Certain routes, like R003 (Singapore → Hong Kong) and R009, show extremely low efficiency and very high delay rates, indicating critical operational bottlenecks despite short distances.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11F18-BC33-0233-0E55-18A21F609868}"/>
              </a:ext>
            </a:extLst>
          </p:cNvPr>
          <p:cNvSpPr txBox="1"/>
          <p:nvPr/>
        </p:nvSpPr>
        <p:spPr>
          <a:xfrm>
            <a:off x="457200" y="2042168"/>
            <a:ext cx="11198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3.Warehouses W007, W003, and W008 consistently show high shipment delays, with W007 having the lowest on-time delivery rate (2.08%), highlighting major operational inefficiencies.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EF056-43DA-636D-719D-4B8C6E222B44}"/>
              </a:ext>
            </a:extLst>
          </p:cNvPr>
          <p:cNvSpPr txBox="1"/>
          <p:nvPr/>
        </p:nvSpPr>
        <p:spPr>
          <a:xfrm>
            <a:off x="457200" y="2773947"/>
            <a:ext cx="11198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4.Despite experience and ratings being similar across agents, on-time delivery performance varies widely, with some highly rated agents still underperforming.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DA7364-39CD-BF9E-7ACC-0D60BAF0E12B}"/>
              </a:ext>
            </a:extLst>
          </p:cNvPr>
          <p:cNvSpPr txBox="1"/>
          <p:nvPr/>
        </p:nvSpPr>
        <p:spPr>
          <a:xfrm>
            <a:off x="457200" y="3667142"/>
            <a:ext cx="11198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5.Traffic and weather are the primary causes of shipment delays, with certain routes like R020 showing a higher proportion of undelivered shipments, indicating process bottlenecks.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1527C-F67E-B4F4-41AD-A0692590764F}"/>
              </a:ext>
            </a:extLst>
          </p:cNvPr>
          <p:cNvSpPr txBox="1"/>
          <p:nvPr/>
        </p:nvSpPr>
        <p:spPr>
          <a:xfrm>
            <a:off x="457199" y="4658445"/>
            <a:ext cx="10788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6.The logistics network shows extremely low on-time delivery (9.21%) and underutilized warehouse capacity (average 5.99%), indicating major inefficiencies across routes and facilities.</a:t>
            </a:r>
            <a:endParaRPr lang="en-IN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0BFB7-C6DB-E369-2424-4D9B27165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2474-B613-2CA8-2E2F-8E683E3947DE}"/>
              </a:ext>
            </a:extLst>
          </p:cNvPr>
          <p:cNvSpPr txBox="1"/>
          <p:nvPr/>
        </p:nvSpPr>
        <p:spPr>
          <a:xfrm>
            <a:off x="135011" y="750237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04BFC8-F6FD-E6BA-C079-D96A13DAFCC5}"/>
              </a:ext>
            </a:extLst>
          </p:cNvPr>
          <p:cNvSpPr txBox="1"/>
          <p:nvPr/>
        </p:nvSpPr>
        <p:spPr>
          <a:xfrm>
            <a:off x="2612686" y="276094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Recommandation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b="1" i="0" u="none" strike="noStrike" kern="1200" cap="none" spc="0" baseline="0" dirty="0">
              <a:solidFill>
                <a:srgbClr val="C00000"/>
              </a:solidFill>
              <a:uFillTx/>
              <a:latin typeface="Calisto MT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3AC2E-BF76-B29E-380E-73351DB721DD}"/>
              </a:ext>
            </a:extLst>
          </p:cNvPr>
          <p:cNvSpPr txBox="1"/>
          <p:nvPr/>
        </p:nvSpPr>
        <p:spPr>
          <a:xfrm>
            <a:off x="447554" y="1018712"/>
            <a:ext cx="10230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1.Focus on optimizing logistics for Express shipments to reduce delays and meet tighter delivery timelines.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61079-7C17-B1DC-6701-0537475F8ABA}"/>
              </a:ext>
            </a:extLst>
          </p:cNvPr>
          <p:cNvSpPr txBox="1"/>
          <p:nvPr/>
        </p:nvSpPr>
        <p:spPr>
          <a:xfrm>
            <a:off x="447554" y="1578949"/>
            <a:ext cx="11792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2.Prioritize process optimization and resource allocation for the least efficient routes to reduce delays and improve overall transit reliability.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B5898-5DB5-BFCB-0CD3-E1D1B528D642}"/>
              </a:ext>
            </a:extLst>
          </p:cNvPr>
          <p:cNvSpPr txBox="1"/>
          <p:nvPr/>
        </p:nvSpPr>
        <p:spPr>
          <a:xfrm>
            <a:off x="447553" y="2398684"/>
            <a:ext cx="11334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3.Focus on process optimization and capacity management at underperforming warehouses to improve punctuality and reduce delays.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BCC663-E76A-A1CD-70CC-E1E72EA9E881}"/>
              </a:ext>
            </a:extLst>
          </p:cNvPr>
          <p:cNvSpPr txBox="1"/>
          <p:nvPr/>
        </p:nvSpPr>
        <p:spPr>
          <a:xfrm>
            <a:off x="447553" y="3166655"/>
            <a:ext cx="102055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4.Provide targeted training and performance monitoring for underperforming delivery agents to improve consistency in on-time deliveries.</a:t>
            </a:r>
          </a:p>
          <a:p>
            <a:endParaRPr lang="en-US" b="1" dirty="0"/>
          </a:p>
          <a:p>
            <a:endParaRPr lang="en-US" b="1" dirty="0"/>
          </a:p>
          <a:p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8FC06-D984-4195-624A-1B38C9D23621}"/>
              </a:ext>
            </a:extLst>
          </p:cNvPr>
          <p:cNvSpPr txBox="1"/>
          <p:nvPr/>
        </p:nvSpPr>
        <p:spPr>
          <a:xfrm>
            <a:off x="447553" y="3812986"/>
            <a:ext cx="111558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5.Implement route optimization and proactive planning to mitigate traffic and weather impacts, especially on high-delay routes, to improve delivery timeliness.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3F552E-F778-D3EC-489C-1F1C991848C5}"/>
              </a:ext>
            </a:extLst>
          </p:cNvPr>
          <p:cNvSpPr txBox="1"/>
          <p:nvPr/>
        </p:nvSpPr>
        <p:spPr>
          <a:xfrm>
            <a:off x="447552" y="5197981"/>
            <a:ext cx="11334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6.Prioritize improving route performance and optimizing warehouse utilization to enhance overall delivery efficiency and reduce delays.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535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7B8B1-FEDE-B66E-974E-B75460D7FCD3}"/>
              </a:ext>
            </a:extLst>
          </p:cNvPr>
          <p:cNvSpPr txBox="1"/>
          <p:nvPr/>
        </p:nvSpPr>
        <p:spPr>
          <a:xfrm>
            <a:off x="4227653" y="3140162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8A11174C-2D06-4F81-B090-CC07551A182F}"/>
              </a:ext>
            </a:extLst>
          </p:cNvPr>
          <p:cNvSpPr/>
          <p:nvPr/>
        </p:nvSpPr>
        <p:spPr>
          <a:xfrm>
            <a:off x="3930868" y="114439"/>
            <a:ext cx="7462345" cy="675088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b="1" i="0" u="sng" strike="noStrike" kern="1200" cap="none" spc="0" baseline="0" dirty="0">
                <a:solidFill>
                  <a:srgbClr val="00206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i="0" u="sng" strike="noStrike" kern="1200" cap="none" spc="0" baseline="0" dirty="0"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  <a:endParaRPr lang="en-US" sz="24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457200">
              <a:lnSpc>
                <a:spcPct val="20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Task 1 – </a:t>
            </a:r>
            <a:r>
              <a:rPr lang="en-US" sz="2400" b="1" i="0" u="sng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Preparation</a:t>
            </a:r>
            <a:endParaRPr lang="en-US" sz="24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457200">
              <a:lnSpc>
                <a:spcPct val="20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Task 2 –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Delay Analysis</a:t>
            </a:r>
          </a:p>
          <a:p>
            <a:pPr lvl="0" defTabSz="457200">
              <a:lnSpc>
                <a:spcPct val="20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Task 3 –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Transit Time per Route</a:t>
            </a:r>
          </a:p>
          <a:p>
            <a:pPr lvl="0" defTabSz="457200">
              <a:lnSpc>
                <a:spcPct val="20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Task 4 –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Performance Analysis.</a:t>
            </a:r>
            <a:r>
              <a:rPr lang="en-IN" sz="2400" b="1" u="sng" dirty="0">
                <a:effectLst>
                  <a:outerShdw dist="38096" dir="270000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defTabSz="457200">
              <a:lnSpc>
                <a:spcPct val="20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Task 5 – 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Agent Performance</a:t>
            </a:r>
          </a:p>
          <a:p>
            <a:pPr lvl="0" defTabSz="457200">
              <a:lnSpc>
                <a:spcPct val="20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Task 6 – </a:t>
            </a:r>
            <a:r>
              <a:rPr lang="en-US" sz="2400" b="1" i="0" u="sng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Shipment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 Analysis</a:t>
            </a:r>
            <a:endParaRPr lang="en-US" sz="2400" b="1" i="0" u="sng" strike="noStrike" kern="1200" cap="none" spc="0" baseline="0" dirty="0"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Task 7 – </a:t>
            </a:r>
            <a:r>
              <a:rPr lang="en-US" sz="2400" b="1" i="0" u="sng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KPI Reporting</a:t>
            </a: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Task 8 – </a:t>
            </a:r>
            <a:r>
              <a:rPr lang="en-US" sz="2400" b="1" i="0" u="sng" strike="noStrike" kern="1200" cap="none" spc="0" baseline="0" dirty="0">
                <a:solidFill>
                  <a:srgbClr val="262626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Final Recommendations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D44E-E333-4647-B493-0E57F7FBF3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>
            <a:normAutofit fontScale="90000"/>
          </a:bodyPr>
          <a:lstStyle/>
          <a:p>
            <a:pPr lvl="0">
              <a:lnSpc>
                <a:spcPct val="20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 – Data Cleaning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Preparation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13BF1962-B516-4D4C-82D3-B2152EE03A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660013"/>
            <a:ext cx="12055366" cy="1049868"/>
          </a:xfrm>
        </p:spPr>
        <p:txBody>
          <a:bodyPr/>
          <a:lstStyle/>
          <a:p>
            <a:pPr lvl="0">
              <a:spcBef>
                <a:spcPts val="400"/>
              </a:spcBef>
            </a:pPr>
            <a:r>
              <a:rPr 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Identify and delete duplicate </a:t>
            </a:r>
            <a:r>
              <a:rPr lang="en-US" sz="18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8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Shipment_ID</a:t>
            </a:r>
            <a:r>
              <a:rPr 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records.</a:t>
            </a:r>
            <a:endParaRPr lang="en-IN" sz="1800" b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6424BDD-84D3-44DA-B907-14426335BD6B}"/>
              </a:ext>
            </a:extLst>
          </p:cNvPr>
          <p:cNvSpPr/>
          <p:nvPr/>
        </p:nvSpPr>
        <p:spPr>
          <a:xfrm>
            <a:off x="2523955" y="5053504"/>
            <a:ext cx="1702710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alisto MT"/>
              </a:rPr>
              <a:t>Shipment table</a:t>
            </a:r>
            <a:endParaRPr lang="en-IN" sz="1800" b="1" i="0" u="sng" strike="noStrike" kern="1200" cap="none" spc="0" baseline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alisto MT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FB102B7C-EE5F-48A9-8F85-8F263B7915DA}"/>
              </a:ext>
            </a:extLst>
          </p:cNvPr>
          <p:cNvSpPr/>
          <p:nvPr/>
        </p:nvSpPr>
        <p:spPr>
          <a:xfrm>
            <a:off x="8129963" y="5053504"/>
            <a:ext cx="1394934" cy="369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alisto MT"/>
              </a:rPr>
              <a:t>Order table </a:t>
            </a:r>
            <a:endParaRPr lang="en-IN" sz="1800" b="1" i="0" u="sng" strike="noStrike" kern="1200" cap="none" spc="0" baseline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alisto MT"/>
            </a:endParaRP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352FF68F-F97D-40C8-B2A5-46E7E2CFD767}"/>
              </a:ext>
            </a:extLst>
          </p:cNvPr>
          <p:cNvSpPr/>
          <p:nvPr/>
        </p:nvSpPr>
        <p:spPr>
          <a:xfrm>
            <a:off x="2924517" y="5844985"/>
            <a:ext cx="6096003" cy="89255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Findings: No duplicates found in Orders </a:t>
            </a:r>
            <a:r>
              <a:rPr lang="en-US" b="1" dirty="0">
                <a:solidFill>
                  <a:srgbClr val="0D0D0D"/>
                </a:solidFill>
                <a:latin typeface="Calisto MT"/>
              </a:rPr>
              <a:t>and</a:t>
            </a:r>
            <a:r>
              <a:rPr lang="en-US" b="1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  <a:t> Shipments table .Therefore  no need to write and delete the query.</a:t>
            </a:r>
            <a:br>
              <a:rPr lang="en-US" sz="1600" b="0" i="0" u="none" strike="noStrike" kern="1200" cap="none" spc="0" baseline="0" dirty="0">
                <a:solidFill>
                  <a:srgbClr val="0D0D0D"/>
                </a:solidFill>
                <a:uFillTx/>
                <a:latin typeface="Calisto MT"/>
              </a:rPr>
            </a:br>
            <a:endParaRPr lang="en-IN" sz="1600" b="0" i="0" u="none" strike="noStrike" kern="1200" cap="none" spc="0" baseline="0" dirty="0">
              <a:solidFill>
                <a:srgbClr val="0D0D0D"/>
              </a:solidFill>
              <a:uFillTx/>
              <a:latin typeface="Calisto MT"/>
            </a:endParaRP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497D3C8D-5BA3-42C0-92D6-71876E6042D4}"/>
              </a:ext>
            </a:extLst>
          </p:cNvPr>
          <p:cNvSpPr txBox="1"/>
          <p:nvPr/>
        </p:nvSpPr>
        <p:spPr>
          <a:xfrm>
            <a:off x="6298332" y="688224"/>
            <a:ext cx="6096003" cy="1049868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sng" strike="noStrike" kern="1200" cap="none" spc="0" baseline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screenshot of a computer">
            <a:extLst>
              <a:ext uri="{FF2B5EF4-FFF2-40B4-BE49-F238E27FC236}">
                <a16:creationId xmlns:a16="http://schemas.microsoft.com/office/drawing/2014/main" id="{BAD41ABC-75AA-34E2-E913-F595C966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22" y="1435164"/>
            <a:ext cx="3020984" cy="3298540"/>
          </a:xfrm>
          <a:prstGeom prst="rect">
            <a:avLst/>
          </a:prstGeom>
        </p:spPr>
      </p:pic>
      <p:pic>
        <p:nvPicPr>
          <p:cNvPr id="20" name="Picture 1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7A906D1-553A-C30E-4B5D-1DB21F62C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32" y="1414567"/>
            <a:ext cx="2690093" cy="33888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1287B-D6BE-F112-43A4-E3BB7E96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DCA8-21A5-6EA3-98AA-24EA228486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 – Data Cleaning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Preparation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41421E5C-E9DD-316F-8C18-A69D05683846}"/>
              </a:ext>
            </a:extLst>
          </p:cNvPr>
          <p:cNvSpPr txBox="1"/>
          <p:nvPr/>
        </p:nvSpPr>
        <p:spPr>
          <a:xfrm>
            <a:off x="-294290" y="656694"/>
            <a:ext cx="12688625" cy="1049868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Replace NULL </a:t>
            </a:r>
            <a:r>
              <a:rPr lang="en-US" sz="1800" b="1" i="0" u="sng" strike="noStrike" kern="1200" cap="none" spc="0" baseline="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Delay_Hours</a:t>
            </a:r>
            <a:r>
              <a:rPr lang="en-US" sz="1800" b="1" i="0" u="sng" strike="noStrike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with Average Delay per </a:t>
            </a:r>
            <a:r>
              <a:rPr lang="en-US" sz="1800" b="1" i="0" u="sng" strike="noStrike" kern="1200" cap="none" spc="0" baseline="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Route_ID</a:t>
            </a:r>
            <a:endParaRPr lang="en-IN" sz="1800" b="1" i="0" u="sng" strike="noStrike" kern="1200" cap="none" spc="0" baseline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17109F5-07C8-A43D-81BA-680F52BDF09C}"/>
              </a:ext>
            </a:extLst>
          </p:cNvPr>
          <p:cNvSpPr/>
          <p:nvPr/>
        </p:nvSpPr>
        <p:spPr>
          <a:xfrm>
            <a:off x="367863" y="5732455"/>
            <a:ext cx="11824134" cy="58477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0D0D0D"/>
                </a:solidFill>
                <a:latin typeface="Calisto MT"/>
              </a:rPr>
              <a:t>The preview query returned zero rows, which confirms there are no missing delay values. Since there is nothing to update,  running the UPDATE query is not required.</a:t>
            </a:r>
            <a:endParaRPr lang="en-IN" sz="1600" b="0" i="0" u="none" strike="noStrike" kern="1200" cap="none" spc="0" baseline="0" dirty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E08518D-CFDA-BDEE-DB02-FA80F687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4" y="1116283"/>
            <a:ext cx="3711262" cy="4099915"/>
          </a:xfrm>
          <a:prstGeom prst="rect">
            <a:avLst/>
          </a:prstGeom>
        </p:spPr>
      </p:pic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2DDF840-7D73-0010-2350-53654C90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974" y="1105773"/>
            <a:ext cx="4435224" cy="2270957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E8DAAD-C4E7-4B50-5CF5-47E967E9D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974" y="3825809"/>
            <a:ext cx="4435224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2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EFAE-0FE8-43DF-A7CF-30E6DE329E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224494" cy="399400"/>
          </a:xfrm>
        </p:spPr>
        <p:txBody>
          <a:bodyPr>
            <a:noAutofit/>
          </a:bodyPr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 – Data Cleaning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Preparation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78D0C8FD-2954-403D-8570-9D5015BC81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660013"/>
            <a:ext cx="10909738" cy="1049868"/>
          </a:xfrm>
        </p:spPr>
        <p:txBody>
          <a:bodyPr/>
          <a:lstStyle/>
          <a:p>
            <a:pPr lvl="0"/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Convert All Date Columns to YYYY-MM-DD HH:MM:SS Format</a:t>
            </a:r>
            <a:endParaRPr lang="en-IN" b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4AD15881-7E37-4E4C-A91D-B50523A21719}"/>
              </a:ext>
            </a:extLst>
          </p:cNvPr>
          <p:cNvSpPr/>
          <p:nvPr/>
        </p:nvSpPr>
        <p:spPr>
          <a:xfrm>
            <a:off x="202338" y="5763234"/>
            <a:ext cx="6096003" cy="584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endParaRPr lang="en-IN" sz="16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97242D-99D8-4825-A73D-81D411D5C92B}"/>
              </a:ext>
            </a:extLst>
          </p:cNvPr>
          <p:cNvSpPr txBox="1"/>
          <p:nvPr/>
        </p:nvSpPr>
        <p:spPr>
          <a:xfrm>
            <a:off x="6431432" y="656694"/>
            <a:ext cx="5962902" cy="1049868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2000" b="1" i="0" u="sng" strike="noStrike" kern="1200" cap="none" spc="0" baseline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15DC07-4779-9060-F3EB-0CABCC19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8" y="1152058"/>
            <a:ext cx="5252531" cy="2331922"/>
          </a:xfrm>
          <a:prstGeom prst="rect">
            <a:avLst/>
          </a:prstGeom>
        </p:spPr>
      </p:pic>
      <p:pic>
        <p:nvPicPr>
          <p:cNvPr id="20" name="Picture 19" descr="A close up of text&#10;&#10;AI-generated content may be incorrect.">
            <a:extLst>
              <a:ext uri="{FF2B5EF4-FFF2-40B4-BE49-F238E27FC236}">
                <a16:creationId xmlns:a16="http://schemas.microsoft.com/office/drawing/2014/main" id="{276C505E-FAEF-44B4-BA16-1757B9D6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4" y="3711350"/>
            <a:ext cx="3528366" cy="7849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BF5A56-5A50-7460-AF3D-D05912850C3B}"/>
              </a:ext>
            </a:extLst>
          </p:cNvPr>
          <p:cNvSpPr txBox="1"/>
          <p:nvPr/>
        </p:nvSpPr>
        <p:spPr>
          <a:xfrm>
            <a:off x="1091286" y="4860453"/>
            <a:ext cx="6195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alisto MT"/>
              </a:rPr>
              <a:t>Shipment table</a:t>
            </a:r>
            <a:endParaRPr lang="en-IN" sz="1800" b="1" i="0" u="sng" strike="noStrike" kern="1200" cap="none" spc="0" baseline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alisto MT"/>
            </a:endParaRP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A5A095-7A27-2746-7751-D8F11627A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934" y="1152058"/>
            <a:ext cx="6447728" cy="22769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0DCC7C-6DDA-CDC6-0EBB-AEF11A623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192" y="3768688"/>
            <a:ext cx="4625741" cy="5105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FB1942-8207-1BB2-E6C7-36338266DE4B}"/>
              </a:ext>
            </a:extLst>
          </p:cNvPr>
          <p:cNvSpPr txBox="1"/>
          <p:nvPr/>
        </p:nvSpPr>
        <p:spPr>
          <a:xfrm>
            <a:off x="7811814" y="4700125"/>
            <a:ext cx="6195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sng" strike="noStrike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alisto MT"/>
              </a:rPr>
              <a:t>Order table </a:t>
            </a:r>
            <a:endParaRPr lang="en-IN" sz="1800" b="1" i="0" u="sng" strike="noStrike" kern="1200" cap="none" spc="0" baseline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Calisto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1A9CF-DA9F-F446-2D03-3B5FC97F449C}"/>
              </a:ext>
            </a:extLst>
          </p:cNvPr>
          <p:cNvSpPr txBox="1"/>
          <p:nvPr/>
        </p:nvSpPr>
        <p:spPr>
          <a:xfrm>
            <a:off x="1091286" y="5411086"/>
            <a:ext cx="10332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First, the existing date columns were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check their data type and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the columns were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already in DATETIME (YYYY-MM-DD HH:MM:SS) format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ALTER operation was required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confirms that the database already follows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proper date standardization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ED3B1-0C05-8A4F-3B14-73AD769B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F65F-094F-9B3F-BD51-7FA11E31E5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23364" y="169169"/>
            <a:ext cx="6224494" cy="399400"/>
          </a:xfrm>
        </p:spPr>
        <p:txBody>
          <a:bodyPr>
            <a:noAutofit/>
          </a:bodyPr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 – Data Cleaning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Preparation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59878BCB-45E2-B188-FF9B-4B52A3902E29}"/>
              </a:ext>
            </a:extLst>
          </p:cNvPr>
          <p:cNvSpPr/>
          <p:nvPr/>
        </p:nvSpPr>
        <p:spPr>
          <a:xfrm>
            <a:off x="202338" y="5763234"/>
            <a:ext cx="6096003" cy="584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endParaRPr lang="en-IN" sz="16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5EEE795-6704-15DE-851B-A22624FD477D}"/>
              </a:ext>
            </a:extLst>
          </p:cNvPr>
          <p:cNvSpPr txBox="1"/>
          <p:nvPr/>
        </p:nvSpPr>
        <p:spPr>
          <a:xfrm>
            <a:off x="0" y="656694"/>
            <a:ext cx="12394334" cy="1049868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sng" strike="noStrike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4. Ensure No </a:t>
            </a:r>
            <a:r>
              <a:rPr lang="en-US" sz="2000" b="1" i="0" u="sng" strike="noStrike" kern="1200" cap="none" spc="0" baseline="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Delivery_Date</a:t>
            </a:r>
            <a:r>
              <a:rPr lang="en-US" sz="2000" b="1" i="0" u="sng" strike="noStrike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Occurs Before </a:t>
            </a:r>
            <a:r>
              <a:rPr lang="en-US" sz="2000" b="1" i="0" u="sng" strike="noStrike" kern="1200" cap="none" spc="0" baseline="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Pickup_Date</a:t>
            </a:r>
            <a:endParaRPr lang="en-IN" sz="2000" b="1" i="0" u="sng" strike="noStrike" kern="1200" cap="none" spc="0" baseline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B6B1466B-7884-03CB-865C-CE9DEE82AC81}"/>
              </a:ext>
            </a:extLst>
          </p:cNvPr>
          <p:cNvSpPr/>
          <p:nvPr/>
        </p:nvSpPr>
        <p:spPr>
          <a:xfrm>
            <a:off x="131179" y="1882813"/>
            <a:ext cx="2916826" cy="276999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200" b="0" i="0" u="none" strike="noStrike" kern="1200" cap="none" spc="0" baseline="0" dirty="0">
              <a:solidFill>
                <a:srgbClr val="8D3414"/>
              </a:solidFill>
              <a:uFillTx/>
              <a:latin typeface="Calisto MT"/>
            </a:endParaRP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15D9BD-CA14-8CDC-FF02-5B8D26814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69" y="1463487"/>
            <a:ext cx="6630206" cy="182895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31CC088-3694-1E48-2B15-1ADBF146C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59" y="4919631"/>
            <a:ext cx="107315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validation query was executed to identify shipments where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Delivery Date occurs before the Pickup Date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query returned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 rows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invalid date sequences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confirms that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shipments follow correct chronological order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ensuring data accuracy.</a:t>
            </a:r>
          </a:p>
        </p:txBody>
      </p:sp>
    </p:spTree>
    <p:extLst>
      <p:ext uri="{BB962C8B-B14F-4D97-AF65-F5344CB8AC3E}">
        <p14:creationId xmlns:p14="http://schemas.microsoft.com/office/powerpoint/2010/main" val="49991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F404-241D-437D-8E51-C2F36BE9CF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 – Data Cleaning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Preparation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16C0F7AF-7D0E-4B82-A88C-15D6EC5D36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03880" y="561684"/>
            <a:ext cx="9757783" cy="1049868"/>
          </a:xfrm>
        </p:spPr>
        <p:txBody>
          <a:bodyPr/>
          <a:lstStyle/>
          <a:p>
            <a:pPr lvl="0">
              <a:spcBef>
                <a:spcPts val="400"/>
              </a:spcBef>
            </a:pPr>
            <a:r>
              <a:rPr 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Validate referential integrity between Orders, Routes, Warehouses, and Shipments.</a:t>
            </a:r>
            <a:endParaRPr lang="en-IN" sz="1800" b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E86C3D92-1F70-48D6-949C-47B59CD8F8E4}"/>
              </a:ext>
            </a:extLst>
          </p:cNvPr>
          <p:cNvSpPr txBox="1"/>
          <p:nvPr/>
        </p:nvSpPr>
        <p:spPr>
          <a:xfrm>
            <a:off x="6337249" y="667204"/>
            <a:ext cx="6096003" cy="1049868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2000" b="0" i="0" u="none" strike="noStrike" kern="1200" cap="none" spc="0" baseline="0">
              <a:solidFill>
                <a:srgbClr val="8D3414"/>
              </a:solidFill>
              <a:effectLst>
                <a:outerShdw dist="25403" dir="14639867">
                  <a:srgbClr val="000000"/>
                </a:outerShdw>
              </a:effectLst>
              <a:uFillTx/>
              <a:latin typeface="Calisto M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AF6CFF-407D-41CF-BB26-95AD8D10280D}"/>
              </a:ext>
            </a:extLst>
          </p:cNvPr>
          <p:cNvSpPr/>
          <p:nvPr/>
        </p:nvSpPr>
        <p:spPr>
          <a:xfrm>
            <a:off x="228353" y="952960"/>
            <a:ext cx="5984007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600" b="1" i="0" u="none" strike="noStrike" kern="1200" cap="none" spc="0" baseline="0" dirty="0">
                <a:uFillTx/>
                <a:latin typeface="Calisto MT"/>
              </a:rPr>
              <a:t>1. Orders → Warehouses</a:t>
            </a:r>
            <a:endParaRPr lang="en-US" sz="1600" b="1" i="0" u="none" strike="noStrike" kern="1200" cap="none" spc="0" baseline="0" dirty="0">
              <a:uFillTx/>
              <a:latin typeface="Arial" pitchFamily="34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AA20D0C-A165-4C73-91E1-43D474F0A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83" y="1282775"/>
            <a:ext cx="4753416" cy="1270924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E25B2DE3-700F-4F7A-8DBC-89458D8817C8}"/>
              </a:ext>
            </a:extLst>
          </p:cNvPr>
          <p:cNvSpPr/>
          <p:nvPr/>
        </p:nvSpPr>
        <p:spPr>
          <a:xfrm>
            <a:off x="228353" y="2927634"/>
            <a:ext cx="5984007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uFillTx/>
                <a:latin typeface="Arial" pitchFamily="34"/>
              </a:rPr>
              <a:t>2. </a:t>
            </a:r>
            <a:r>
              <a:rPr lang="en-IN" sz="1600" b="1" i="0" u="none" strike="noStrike" kern="1200" cap="none" spc="0" baseline="0" dirty="0">
                <a:uFillTx/>
                <a:latin typeface="Calisto MT"/>
              </a:rPr>
              <a:t>Shipments → Agents</a:t>
            </a:r>
            <a:endParaRPr lang="en-US" sz="1600" b="1" i="0" u="none" strike="noStrike" kern="1200" cap="none" spc="0" baseline="0" dirty="0">
              <a:uFillTx/>
              <a:latin typeface="Arial" pitchFamily="34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5DF15E-2861-4E91-B5D3-7AF53EEFF885}"/>
              </a:ext>
            </a:extLst>
          </p:cNvPr>
          <p:cNvSpPr/>
          <p:nvPr/>
        </p:nvSpPr>
        <p:spPr>
          <a:xfrm>
            <a:off x="228353" y="4793357"/>
            <a:ext cx="5984007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uFillTx/>
                <a:latin typeface="Arial" pitchFamily="34"/>
              </a:rPr>
              <a:t>3. </a:t>
            </a:r>
            <a:r>
              <a:rPr lang="en-IN" sz="1600" b="1" i="0" u="none" strike="noStrike" kern="1200" cap="none" spc="0" baseline="0" dirty="0">
                <a:uFillTx/>
                <a:latin typeface="Calisto MT"/>
              </a:rPr>
              <a:t>Shipments → Routes</a:t>
            </a:r>
            <a:endParaRPr lang="en-US" sz="1600" b="1" i="0" u="none" strike="noStrike" kern="1200" cap="none" spc="0" baseline="0" dirty="0">
              <a:uFillTx/>
              <a:latin typeface="Arial" pitchFamily="34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6C398E78-DC67-40B4-983D-28C69D436862}"/>
              </a:ext>
            </a:extLst>
          </p:cNvPr>
          <p:cNvSpPr/>
          <p:nvPr/>
        </p:nvSpPr>
        <p:spPr>
          <a:xfrm>
            <a:off x="5660931" y="1040056"/>
            <a:ext cx="5984007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600" b="1" i="0" u="none" strike="noStrike" kern="1200" cap="none" spc="0" baseline="0" dirty="0">
                <a:uFillTx/>
                <a:latin typeface="Calisto MT"/>
              </a:rPr>
              <a:t>4. Shipments → Warehouses</a:t>
            </a:r>
            <a:endParaRPr lang="en-US" sz="1600" b="1" i="0" u="none" strike="noStrike" kern="1200" cap="none" spc="0" baseline="0" dirty="0">
              <a:uFillTx/>
              <a:latin typeface="Arial" pitchFamily="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E9360B-66B8-D14D-D93F-70D0253BFB0C}"/>
              </a:ext>
            </a:extLst>
          </p:cNvPr>
          <p:cNvSpPr txBox="1"/>
          <p:nvPr/>
        </p:nvSpPr>
        <p:spPr>
          <a:xfrm>
            <a:off x="5399708" y="4793620"/>
            <a:ext cx="63167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Referential integrity was validated using INNER/LEFT JOIN checks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Orders, Routes, Warehouses, and Shipments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validation queries returned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 rows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missing or orphan records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confirms that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foreign key relationships are correctly maintained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the databases</a:t>
            </a: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20F360-8A72-2531-FF36-3329BC9D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04" y="3429000"/>
            <a:ext cx="4715796" cy="1153272"/>
          </a:xfrm>
          <a:prstGeom prst="rect">
            <a:avLst/>
          </a:prstGeom>
        </p:spPr>
      </p:pic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F3BA40-49BB-5F65-6019-5CC931F48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83" y="5131914"/>
            <a:ext cx="4723416" cy="1416032"/>
          </a:xfrm>
          <a:prstGeom prst="rect">
            <a:avLst/>
          </a:prstGeom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00A8DB-BC83-0F17-32AF-75BA8169E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316" y="1331122"/>
            <a:ext cx="6703501" cy="11742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DCD955-84E7-FCF6-3717-134AB6BD5F72}"/>
              </a:ext>
            </a:extLst>
          </p:cNvPr>
          <p:cNvSpPr txBox="1"/>
          <p:nvPr/>
        </p:nvSpPr>
        <p:spPr>
          <a:xfrm>
            <a:off x="5494576" y="2927636"/>
            <a:ext cx="6316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latin typeface="Arial" pitchFamily="34"/>
              </a:rPr>
              <a:t>5.</a:t>
            </a:r>
            <a:r>
              <a:rPr lang="en-US" sz="1600" b="1" i="0" u="none" strike="noStrike" kern="1200" cap="none" spc="0" baseline="0" dirty="0">
                <a:uFillTx/>
                <a:latin typeface="Arial" pitchFamily="34"/>
              </a:rPr>
              <a:t>. </a:t>
            </a:r>
            <a:r>
              <a:rPr lang="en-IN" sz="1600" b="1" i="0" u="none" strike="noStrike" kern="1200" cap="none" spc="0" baseline="0" dirty="0">
                <a:uFillTx/>
                <a:latin typeface="Calisto MT"/>
              </a:rPr>
              <a:t>Shipments → orders</a:t>
            </a:r>
            <a:endParaRPr lang="en-US" sz="1600" b="1" i="0" u="none" strike="noStrike" kern="1200" cap="none" spc="0" baseline="0" dirty="0">
              <a:uFillTx/>
              <a:latin typeface="Arial" pitchFamily="34"/>
            </a:endParaRPr>
          </a:p>
        </p:txBody>
      </p:sp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727E0F-31C1-4241-74F5-5329A5D4E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937" y="3470188"/>
            <a:ext cx="6665880" cy="1112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TM04033929%5b%5bfn=Slate%5d%5d</Template>
  <TotalTime>7549</TotalTime>
  <Words>3551</Words>
  <Application>Microsoft Office PowerPoint</Application>
  <PresentationFormat>Widescreen</PresentationFormat>
  <Paragraphs>327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Calisto MT</vt:lpstr>
      <vt:lpstr>Google Sans Flex</vt:lpstr>
      <vt:lpstr>Times New Roman</vt:lpstr>
      <vt:lpstr>Wingdings 2</vt:lpstr>
      <vt:lpstr>Slate</vt:lpstr>
      <vt:lpstr> Logistics Optimisation for Delivery Routes – FEDX       </vt:lpstr>
      <vt:lpstr>PowerPoint Presentation</vt:lpstr>
      <vt:lpstr>PowerPoint Presentation</vt:lpstr>
      <vt:lpstr>PowerPoint Presentation</vt:lpstr>
      <vt:lpstr>Task 1 – Data Cleaning &amp; Preparation</vt:lpstr>
      <vt:lpstr>Task 1 – Data Cleaning &amp; Preparation</vt:lpstr>
      <vt:lpstr>Task 1 – Data Cleaning &amp; Preparation</vt:lpstr>
      <vt:lpstr>Task 1 – Data Cleaning &amp; Preparation</vt:lpstr>
      <vt:lpstr>Task 1 – Data Cleaning &amp; Preparation</vt:lpstr>
      <vt:lpstr>Task 2 – Delivery Delay Analysis</vt:lpstr>
      <vt:lpstr>Task 2 – Delivery Delay Analysis</vt:lpstr>
      <vt:lpstr>PowerPoint Presentation</vt:lpstr>
      <vt:lpstr>Task 3 – Average Transit Time per Route</vt:lpstr>
      <vt:lpstr>Task 3 – Average Transit Time per Route</vt:lpstr>
      <vt:lpstr>PowerPoint Presentation</vt:lpstr>
      <vt:lpstr>PowerPoint Presentation</vt:lpstr>
      <vt:lpstr>PowerPoint Presentation</vt:lpstr>
      <vt:lpstr>PowerPoint Presentation</vt:lpstr>
      <vt:lpstr>Task 4 – Warehouse Performance Analysis. </vt:lpstr>
      <vt:lpstr>Task 4 – Warehouse Performance Analysis.</vt:lpstr>
      <vt:lpstr>PowerPoint Presentation</vt:lpstr>
      <vt:lpstr>PowerPoint Presentation</vt:lpstr>
      <vt:lpstr>Task 5 – Delivery Agent Performance</vt:lpstr>
      <vt:lpstr>Task 5 – Delivery Agent Performance</vt:lpstr>
      <vt:lpstr>Task 5 – Delivery Agent Performance</vt:lpstr>
      <vt:lpstr>Task 5 – Delivery Agent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📦 Logistics Optimisation for Delivery Routes – FedEx</dc:title>
  <dc:creator>CHINTU</dc:creator>
  <cp:lastModifiedBy>HP</cp:lastModifiedBy>
  <cp:revision>296</cp:revision>
  <dcterms:created xsi:type="dcterms:W3CDTF">2025-11-28T09:15:36Z</dcterms:created>
  <dcterms:modified xsi:type="dcterms:W3CDTF">2025-12-24T16:33:17Z</dcterms:modified>
</cp:coreProperties>
</file>